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281" r:id="rId5"/>
    <p:sldId id="257" r:id="rId6"/>
    <p:sldId id="292" r:id="rId7"/>
    <p:sldId id="258" r:id="rId8"/>
    <p:sldId id="282" r:id="rId9"/>
    <p:sldId id="283" r:id="rId10"/>
    <p:sldId id="284" r:id="rId11"/>
    <p:sldId id="293" r:id="rId12"/>
    <p:sldId id="296" r:id="rId13"/>
    <p:sldId id="295" r:id="rId14"/>
    <p:sldId id="294" r:id="rId15"/>
    <p:sldId id="291" r:id="rId16"/>
    <p:sldId id="286" r:id="rId17"/>
    <p:sldId id="287" r:id="rId18"/>
    <p:sldId id="288" r:id="rId19"/>
    <p:sldId id="289" r:id="rId20"/>
    <p:sldId id="306" r:id="rId21"/>
    <p:sldId id="307" r:id="rId22"/>
    <p:sldId id="308" r:id="rId23"/>
    <p:sldId id="312" r:id="rId24"/>
    <p:sldId id="309" r:id="rId25"/>
    <p:sldId id="310" r:id="rId26"/>
    <p:sldId id="314" r:id="rId27"/>
    <p:sldId id="311" r:id="rId28"/>
    <p:sldId id="280"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91AD31-FC5A-DE2A-E56A-88B11667B29B}" name="Sarah Bowie" initials="SB" userId="S::Sarah.Bowie@mhfaengland.org::bf843030-dc3a-4aa6-a8ca-f0d16032ed72" providerId="AD"/>
  <p188:author id="{CD647F4E-E729-B306-3E4F-3AD2C87497AB}" name="Sarah Bowie" initials="SB" userId="S::sarah.bowie@mhfaengland.org::bf843030-dc3a-4aa6-a8ca-f0d16032ed72" providerId="AD"/>
  <p188:author id="{EEC04951-A7EF-2B9A-126D-B492CF094A1A}" name="Daniel Trump" initials="DT" userId="S::dan.trump@mhfaengland.org::072bd0c3-b340-403d-822c-e3282d481fd1" providerId="AD"/>
  <p188:author id="{F06A65F1-1E71-2DE4-2C69-73D90759A540}" name="Bethany Sherlock" initials="BS" userId="S::bethany.sherlock@mhfaengland.org::fe023797-8062-4f9d-b92c-ea642aeb09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534"/>
    <a:srgbClr val="62A634"/>
    <a:srgbClr val="66AC36"/>
    <a:srgbClr val="B0CE42"/>
    <a:srgbClr val="68AF37"/>
    <a:srgbClr val="7FC43A"/>
    <a:srgbClr val="2D8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9A1F7C-A556-1031-0D02-A4846073FB2F}" v="5" dt="2025-01-09T12:10:34.859"/>
    <p1510:client id="{B44F6EF1-4A35-427F-A23D-6F584C421A01}" v="22" dt="2025-01-09T11:31:48.628"/>
    <p1510:client id="{CB639556-7125-4C30-825B-869ABC8D3CB9}" v="25" dt="2025-01-09T11:15:52.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233A2-2184-493C-9519-498759DFAB4B}"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E9C33-5297-4B39-961C-9508D6D4D952}" type="slidenum">
              <a:rPr lang="en-GB" smtClean="0"/>
              <a:t>‹#›</a:t>
            </a:fld>
            <a:endParaRPr lang="en-GB"/>
          </a:p>
        </p:txBody>
      </p:sp>
    </p:spTree>
    <p:extLst>
      <p:ext uri="{BB962C8B-B14F-4D97-AF65-F5344CB8AC3E}">
        <p14:creationId xmlns:p14="http://schemas.microsoft.com/office/powerpoint/2010/main" val="40510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chemeClr val="bg1"/>
        </a:solidFill>
        <a:effectLst/>
      </p:bgPr>
    </p:bg>
    <p:spTree>
      <p:nvGrpSpPr>
        <p:cNvPr id="1" name=""/>
        <p:cNvGrpSpPr/>
        <p:nvPr/>
      </p:nvGrpSpPr>
      <p:grpSpPr>
        <a:xfrm>
          <a:off x="0" y="0"/>
          <a:ext cx="0" cy="0"/>
          <a:chOff x="0" y="0"/>
          <a:chExt cx="0" cy="0"/>
        </a:xfrm>
      </p:grpSpPr>
      <p:pic>
        <p:nvPicPr>
          <p:cNvPr id="6" name="Picture 5" descr="A green rectangular object with small lines&#10;&#10;Description automatically generated">
            <a:extLst>
              <a:ext uri="{FF2B5EF4-FFF2-40B4-BE49-F238E27FC236}">
                <a16:creationId xmlns:a16="http://schemas.microsoft.com/office/drawing/2014/main" id="{C6A79139-5509-DA82-6B45-48D34C86FA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grpSp>
        <p:nvGrpSpPr>
          <p:cNvPr id="2" name="Group 1">
            <a:extLst>
              <a:ext uri="{FF2B5EF4-FFF2-40B4-BE49-F238E27FC236}">
                <a16:creationId xmlns:a16="http://schemas.microsoft.com/office/drawing/2014/main" id="{2C09104D-27EB-3687-9223-5B9E443B4E7C}"/>
              </a:ext>
            </a:extLst>
          </p:cNvPr>
          <p:cNvGrpSpPr/>
          <p:nvPr userDrawn="1"/>
        </p:nvGrpSpPr>
        <p:grpSpPr>
          <a:xfrm>
            <a:off x="-2722" y="0"/>
            <a:ext cx="12172411" cy="6858000"/>
            <a:chOff x="-2722" y="0"/>
            <a:chExt cx="12172411" cy="6858000"/>
          </a:xfrm>
        </p:grpSpPr>
        <p:cxnSp>
          <p:nvCxnSpPr>
            <p:cNvPr id="3" name="Straight Connector 2">
              <a:extLst>
                <a:ext uri="{FF2B5EF4-FFF2-40B4-BE49-F238E27FC236}">
                  <a16:creationId xmlns:a16="http://schemas.microsoft.com/office/drawing/2014/main" id="{FFFDB5F0-ED52-F32A-3EB6-D30E8ECC8314}"/>
                </a:ext>
              </a:extLst>
            </p:cNvPr>
            <p:cNvCxnSpPr>
              <a:cxnSpLocks/>
            </p:cNvCxnSpPr>
            <p:nvPr userDrawn="1"/>
          </p:nvCxnSpPr>
          <p:spPr>
            <a:xfrm>
              <a:off x="90375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186878-8BEB-C14F-260B-4B671A53DBF1}"/>
                </a:ext>
              </a:extLst>
            </p:cNvPr>
            <p:cNvCxnSpPr>
              <a:cxnSpLocks/>
            </p:cNvCxnSpPr>
            <p:nvPr userDrawn="1"/>
          </p:nvCxnSpPr>
          <p:spPr>
            <a:xfrm>
              <a:off x="1802599"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4505DF-255B-D001-8587-4A4FB3AA33B5}"/>
                </a:ext>
              </a:extLst>
            </p:cNvPr>
            <p:cNvCxnSpPr>
              <a:cxnSpLocks/>
            </p:cNvCxnSpPr>
            <p:nvPr userDrawn="1"/>
          </p:nvCxnSpPr>
          <p:spPr>
            <a:xfrm>
              <a:off x="2701441"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5E67B7-4D6B-F644-739E-5046FE85A86F}"/>
                </a:ext>
              </a:extLst>
            </p:cNvPr>
            <p:cNvCxnSpPr>
              <a:cxnSpLocks/>
            </p:cNvCxnSpPr>
            <p:nvPr userDrawn="1"/>
          </p:nvCxnSpPr>
          <p:spPr>
            <a:xfrm>
              <a:off x="3600283"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A89C77-47D4-7740-7571-9D53C6C70DD3}"/>
                </a:ext>
              </a:extLst>
            </p:cNvPr>
            <p:cNvCxnSpPr>
              <a:cxnSpLocks/>
            </p:cNvCxnSpPr>
            <p:nvPr userDrawn="1"/>
          </p:nvCxnSpPr>
          <p:spPr>
            <a:xfrm>
              <a:off x="4499125"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7EC84F-1670-DDFB-BE83-6B504E48A8FE}"/>
                </a:ext>
              </a:extLst>
            </p:cNvPr>
            <p:cNvCxnSpPr>
              <a:cxnSpLocks/>
            </p:cNvCxnSpPr>
            <p:nvPr userDrawn="1"/>
          </p:nvCxnSpPr>
          <p:spPr>
            <a:xfrm>
              <a:off x="539796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10DACF-C57A-2CD7-A0D6-CE424F7EA317}"/>
                </a:ext>
              </a:extLst>
            </p:cNvPr>
            <p:cNvCxnSpPr>
              <a:cxnSpLocks/>
            </p:cNvCxnSpPr>
            <p:nvPr userDrawn="1"/>
          </p:nvCxnSpPr>
          <p:spPr>
            <a:xfrm>
              <a:off x="6296809"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D2F40F-AC00-6283-C0D4-D962AD256270}"/>
                </a:ext>
              </a:extLst>
            </p:cNvPr>
            <p:cNvCxnSpPr>
              <a:cxnSpLocks/>
            </p:cNvCxnSpPr>
            <p:nvPr userDrawn="1"/>
          </p:nvCxnSpPr>
          <p:spPr>
            <a:xfrm>
              <a:off x="7195651"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F767D3-F143-CC11-507C-A406023E4643}"/>
                </a:ext>
              </a:extLst>
            </p:cNvPr>
            <p:cNvCxnSpPr>
              <a:cxnSpLocks/>
            </p:cNvCxnSpPr>
            <p:nvPr userDrawn="1"/>
          </p:nvCxnSpPr>
          <p:spPr>
            <a:xfrm>
              <a:off x="8094494"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7B8329-BA02-B4A7-24E7-96939FA42D63}"/>
                </a:ext>
              </a:extLst>
            </p:cNvPr>
            <p:cNvCxnSpPr>
              <a:cxnSpLocks/>
            </p:cNvCxnSpPr>
            <p:nvPr userDrawn="1"/>
          </p:nvCxnSpPr>
          <p:spPr>
            <a:xfrm>
              <a:off x="9892180"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AF5F81-B35C-9379-AD54-C74AC19EFD8C}"/>
                </a:ext>
              </a:extLst>
            </p:cNvPr>
            <p:cNvCxnSpPr>
              <a:cxnSpLocks/>
            </p:cNvCxnSpPr>
            <p:nvPr userDrawn="1"/>
          </p:nvCxnSpPr>
          <p:spPr>
            <a:xfrm>
              <a:off x="10791023"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4F7916-ABC1-959C-7FB8-656DE87553CC}"/>
                </a:ext>
              </a:extLst>
            </p:cNvPr>
            <p:cNvCxnSpPr>
              <a:cxnSpLocks/>
            </p:cNvCxnSpPr>
            <p:nvPr userDrawn="1"/>
          </p:nvCxnSpPr>
          <p:spPr>
            <a:xfrm>
              <a:off x="1168986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17A5D5-4973-DCCC-4475-E99ED9D360F8}"/>
                </a:ext>
              </a:extLst>
            </p:cNvPr>
            <p:cNvCxnSpPr>
              <a:cxnSpLocks/>
            </p:cNvCxnSpPr>
            <p:nvPr userDrawn="1"/>
          </p:nvCxnSpPr>
          <p:spPr>
            <a:xfrm flipH="1">
              <a:off x="-2722" y="9088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DC9A30-FF08-1D05-7608-21D0F8323663}"/>
                </a:ext>
              </a:extLst>
            </p:cNvPr>
            <p:cNvCxnSpPr>
              <a:cxnSpLocks/>
            </p:cNvCxnSpPr>
            <p:nvPr userDrawn="1"/>
          </p:nvCxnSpPr>
          <p:spPr>
            <a:xfrm flipH="1">
              <a:off x="-2722" y="180420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E0CA2A-2AA5-7197-C1DC-134F117A3B9B}"/>
                </a:ext>
              </a:extLst>
            </p:cNvPr>
            <p:cNvCxnSpPr>
              <a:cxnSpLocks/>
            </p:cNvCxnSpPr>
            <p:nvPr userDrawn="1"/>
          </p:nvCxnSpPr>
          <p:spPr>
            <a:xfrm flipH="1">
              <a:off x="-2722" y="26995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3788F8-32A8-E6F9-8A21-98283B0D8EA2}"/>
                </a:ext>
              </a:extLst>
            </p:cNvPr>
            <p:cNvCxnSpPr>
              <a:cxnSpLocks/>
            </p:cNvCxnSpPr>
            <p:nvPr userDrawn="1"/>
          </p:nvCxnSpPr>
          <p:spPr>
            <a:xfrm flipH="1">
              <a:off x="-2722" y="359490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6592AE6-853F-73D7-7AAA-3D8DC08F345E}"/>
                </a:ext>
              </a:extLst>
            </p:cNvPr>
            <p:cNvCxnSpPr>
              <a:cxnSpLocks/>
            </p:cNvCxnSpPr>
            <p:nvPr userDrawn="1"/>
          </p:nvCxnSpPr>
          <p:spPr>
            <a:xfrm flipH="1">
              <a:off x="-2722" y="44902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8D18DE-D99A-E5A0-4430-56A92CEEA825}"/>
                </a:ext>
              </a:extLst>
            </p:cNvPr>
            <p:cNvCxnSpPr>
              <a:cxnSpLocks/>
            </p:cNvCxnSpPr>
            <p:nvPr userDrawn="1"/>
          </p:nvCxnSpPr>
          <p:spPr>
            <a:xfrm flipH="1">
              <a:off x="-2722" y="538560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EADD17-C87F-6105-076C-1155F76BB08A}"/>
                </a:ext>
              </a:extLst>
            </p:cNvPr>
            <p:cNvCxnSpPr>
              <a:cxnSpLocks/>
            </p:cNvCxnSpPr>
            <p:nvPr userDrawn="1"/>
          </p:nvCxnSpPr>
          <p:spPr>
            <a:xfrm flipH="1">
              <a:off x="-2722" y="62809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39FF50-227C-B832-D752-689C4538C8DD}"/>
                </a:ext>
              </a:extLst>
            </p:cNvPr>
            <p:cNvCxnSpPr>
              <a:cxnSpLocks/>
            </p:cNvCxnSpPr>
            <p:nvPr userDrawn="1"/>
          </p:nvCxnSpPr>
          <p:spPr>
            <a:xfrm>
              <a:off x="899333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2A90EF6-BCEE-422E-920C-F372815B764D}"/>
              </a:ext>
            </a:extLst>
          </p:cNvPr>
          <p:cNvSpPr txBox="1"/>
          <p:nvPr userDrawn="1"/>
        </p:nvSpPr>
        <p:spPr>
          <a:xfrm>
            <a:off x="3739698" y="5159363"/>
            <a:ext cx="4712599" cy="800219"/>
          </a:xfrm>
          <a:prstGeom prst="rect">
            <a:avLst/>
          </a:prstGeom>
          <a:noFill/>
        </p:spPr>
        <p:txBody>
          <a:bodyPr wrap="square" rtlCol="0">
            <a:spAutoFit/>
          </a:bodyPr>
          <a:lstStyle/>
          <a:p>
            <a:pPr algn="ctr"/>
            <a:r>
              <a:rPr lang="en-GB" sz="2300" b="1">
                <a:solidFill>
                  <a:schemeClr val="bg1"/>
                </a:solidFill>
              </a:rPr>
              <a:t>Brought to you by </a:t>
            </a:r>
            <a:br>
              <a:rPr lang="en-GB" sz="2300" b="1">
                <a:solidFill>
                  <a:schemeClr val="bg1"/>
                </a:solidFill>
              </a:rPr>
            </a:br>
            <a:r>
              <a:rPr lang="en-GB" sz="2300" b="1">
                <a:solidFill>
                  <a:schemeClr val="bg1"/>
                </a:solidFill>
              </a:rPr>
              <a:t>Mental Health First Aid England</a:t>
            </a:r>
          </a:p>
        </p:txBody>
      </p:sp>
      <p:sp>
        <p:nvSpPr>
          <p:cNvPr id="8" name="TextBox 7">
            <a:extLst>
              <a:ext uri="{FF2B5EF4-FFF2-40B4-BE49-F238E27FC236}">
                <a16:creationId xmlns:a16="http://schemas.microsoft.com/office/drawing/2014/main" id="{5D2314BF-44B5-44A0-B1F9-2E463590F7AE}"/>
              </a:ext>
            </a:extLst>
          </p:cNvPr>
          <p:cNvSpPr txBox="1"/>
          <p:nvPr userDrawn="1"/>
        </p:nvSpPr>
        <p:spPr>
          <a:xfrm>
            <a:off x="4391021" y="6035782"/>
            <a:ext cx="3409954" cy="261610"/>
          </a:xfrm>
          <a:prstGeom prst="rect">
            <a:avLst/>
          </a:prstGeom>
          <a:noFill/>
        </p:spPr>
        <p:txBody>
          <a:bodyPr wrap="square">
            <a:spAutoFit/>
          </a:bodyPr>
          <a:lstStyle/>
          <a:p>
            <a:pPr algn="ctr"/>
            <a:r>
              <a:rPr lang="en-GB" sz="1100" b="1">
                <a:solidFill>
                  <a:schemeClr val="bg1"/>
                </a:solidFill>
              </a:rPr>
              <a:t>© MHFA England 202</a:t>
            </a:r>
            <a:r>
              <a:rPr lang="LID4096" sz="1100" b="1">
                <a:solidFill>
                  <a:schemeClr val="bg1"/>
                </a:solidFill>
              </a:rPr>
              <a:t>5</a:t>
            </a:r>
            <a:r>
              <a:rPr lang="en-GB" sz="1100" b="1">
                <a:solidFill>
                  <a:schemeClr val="bg1"/>
                </a:solidFill>
              </a:rPr>
              <a:t> </a:t>
            </a:r>
          </a:p>
        </p:txBody>
      </p:sp>
      <p:pic>
        <p:nvPicPr>
          <p:cNvPr id="10" name="Picture 9" descr="A white circle with black lines and dots&#10;&#10;Description automatically generated">
            <a:extLst>
              <a:ext uri="{FF2B5EF4-FFF2-40B4-BE49-F238E27FC236}">
                <a16:creationId xmlns:a16="http://schemas.microsoft.com/office/drawing/2014/main" id="{9B08B54E-996A-1CE1-CEB9-21776A9041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7379" y="1059366"/>
            <a:ext cx="4812864" cy="438235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458DF979-4303-CD87-B99A-72E9C874D7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1784" y="5095622"/>
            <a:ext cx="1372085" cy="1372085"/>
          </a:xfrm>
          <a:prstGeom prst="rect">
            <a:avLst/>
          </a:prstGeom>
        </p:spPr>
      </p:pic>
    </p:spTree>
    <p:extLst>
      <p:ext uri="{BB962C8B-B14F-4D97-AF65-F5344CB8AC3E}">
        <p14:creationId xmlns:p14="http://schemas.microsoft.com/office/powerpoint/2010/main" val="117314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v1">
    <p:bg>
      <p:bgPr>
        <a:solidFill>
          <a:schemeClr val="accent1"/>
        </a:solidFill>
        <a:effectLst/>
      </p:bgPr>
    </p:bg>
    <p:spTree>
      <p:nvGrpSpPr>
        <p:cNvPr id="1" name=""/>
        <p:cNvGrpSpPr/>
        <p:nvPr/>
      </p:nvGrpSpPr>
      <p:grpSpPr>
        <a:xfrm>
          <a:off x="0" y="0"/>
          <a:ext cx="0" cy="0"/>
          <a:chOff x="0" y="0"/>
          <a:chExt cx="0" cy="0"/>
        </a:xfrm>
      </p:grpSpPr>
      <p:pic>
        <p:nvPicPr>
          <p:cNvPr id="11" name="Picture 10" descr="A green rectangular object with small lines&#10;&#10;Description automatically generated">
            <a:extLst>
              <a:ext uri="{FF2B5EF4-FFF2-40B4-BE49-F238E27FC236}">
                <a16:creationId xmlns:a16="http://schemas.microsoft.com/office/drawing/2014/main" id="{A0DAADFC-D756-CDA4-EFD9-3D049643D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grpSp>
        <p:nvGrpSpPr>
          <p:cNvPr id="4" name="Group 3">
            <a:extLst>
              <a:ext uri="{FF2B5EF4-FFF2-40B4-BE49-F238E27FC236}">
                <a16:creationId xmlns:a16="http://schemas.microsoft.com/office/drawing/2014/main" id="{28465673-EE1B-46C8-222D-15A0ECB11D3E}"/>
              </a:ext>
            </a:extLst>
          </p:cNvPr>
          <p:cNvGrpSpPr/>
          <p:nvPr userDrawn="1"/>
        </p:nvGrpSpPr>
        <p:grpSpPr>
          <a:xfrm>
            <a:off x="-2722" y="0"/>
            <a:ext cx="12172411" cy="6858000"/>
            <a:chOff x="-2722" y="0"/>
            <a:chExt cx="12172411" cy="6858000"/>
          </a:xfrm>
        </p:grpSpPr>
        <p:cxnSp>
          <p:nvCxnSpPr>
            <p:cNvPr id="6" name="Straight Connector 5">
              <a:extLst>
                <a:ext uri="{FF2B5EF4-FFF2-40B4-BE49-F238E27FC236}">
                  <a16:creationId xmlns:a16="http://schemas.microsoft.com/office/drawing/2014/main" id="{075E84EA-68A8-C22C-0253-0B6C389D3208}"/>
                </a:ext>
              </a:extLst>
            </p:cNvPr>
            <p:cNvCxnSpPr>
              <a:cxnSpLocks/>
            </p:cNvCxnSpPr>
            <p:nvPr userDrawn="1"/>
          </p:nvCxnSpPr>
          <p:spPr>
            <a:xfrm>
              <a:off x="90375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93D2E3-64D3-2352-CF26-F5300FB67303}"/>
                </a:ext>
              </a:extLst>
            </p:cNvPr>
            <p:cNvCxnSpPr>
              <a:cxnSpLocks/>
            </p:cNvCxnSpPr>
            <p:nvPr userDrawn="1"/>
          </p:nvCxnSpPr>
          <p:spPr>
            <a:xfrm>
              <a:off x="180259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FECD01-52CB-8752-28F3-B45B6EEBBF2A}"/>
                </a:ext>
              </a:extLst>
            </p:cNvPr>
            <p:cNvCxnSpPr>
              <a:cxnSpLocks/>
            </p:cNvCxnSpPr>
            <p:nvPr userDrawn="1"/>
          </p:nvCxnSpPr>
          <p:spPr>
            <a:xfrm>
              <a:off x="270144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D716CB-727B-955F-A1A8-554522D86272}"/>
                </a:ext>
              </a:extLst>
            </p:cNvPr>
            <p:cNvCxnSpPr>
              <a:cxnSpLocks/>
            </p:cNvCxnSpPr>
            <p:nvPr userDrawn="1"/>
          </p:nvCxnSpPr>
          <p:spPr>
            <a:xfrm>
              <a:off x="360028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66E693-ADF3-78C8-96E4-D39C05753F59}"/>
                </a:ext>
              </a:extLst>
            </p:cNvPr>
            <p:cNvCxnSpPr>
              <a:cxnSpLocks/>
            </p:cNvCxnSpPr>
            <p:nvPr userDrawn="1"/>
          </p:nvCxnSpPr>
          <p:spPr>
            <a:xfrm>
              <a:off x="4499125"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AE6FB3-254A-662A-B993-8837BC55543F}"/>
                </a:ext>
              </a:extLst>
            </p:cNvPr>
            <p:cNvCxnSpPr>
              <a:cxnSpLocks/>
            </p:cNvCxnSpPr>
            <p:nvPr userDrawn="1"/>
          </p:nvCxnSpPr>
          <p:spPr>
            <a:xfrm>
              <a:off x="53979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613214-3361-740B-63DA-898404CB064E}"/>
                </a:ext>
              </a:extLst>
            </p:cNvPr>
            <p:cNvCxnSpPr>
              <a:cxnSpLocks/>
            </p:cNvCxnSpPr>
            <p:nvPr userDrawn="1"/>
          </p:nvCxnSpPr>
          <p:spPr>
            <a:xfrm>
              <a:off x="629680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C62473-EF47-B258-5BEE-9E2751B68102}"/>
                </a:ext>
              </a:extLst>
            </p:cNvPr>
            <p:cNvCxnSpPr>
              <a:cxnSpLocks/>
            </p:cNvCxnSpPr>
            <p:nvPr userDrawn="1"/>
          </p:nvCxnSpPr>
          <p:spPr>
            <a:xfrm>
              <a:off x="719565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9B14F1-78AA-40F5-20DA-97359C5B9B73}"/>
                </a:ext>
              </a:extLst>
            </p:cNvPr>
            <p:cNvCxnSpPr>
              <a:cxnSpLocks/>
            </p:cNvCxnSpPr>
            <p:nvPr userDrawn="1"/>
          </p:nvCxnSpPr>
          <p:spPr>
            <a:xfrm>
              <a:off x="8094494"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033E0-9042-18AF-E40B-3CCA34B1BAF2}"/>
                </a:ext>
              </a:extLst>
            </p:cNvPr>
            <p:cNvCxnSpPr>
              <a:cxnSpLocks/>
            </p:cNvCxnSpPr>
            <p:nvPr userDrawn="1"/>
          </p:nvCxnSpPr>
          <p:spPr>
            <a:xfrm>
              <a:off x="9892180"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2F21D0-96BD-81A5-50AB-4308D93A7102}"/>
                </a:ext>
              </a:extLst>
            </p:cNvPr>
            <p:cNvCxnSpPr>
              <a:cxnSpLocks/>
            </p:cNvCxnSpPr>
            <p:nvPr userDrawn="1"/>
          </p:nvCxnSpPr>
          <p:spPr>
            <a:xfrm>
              <a:off x="1079102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DF7230-30FE-2677-78D7-9A210BE946A1}"/>
                </a:ext>
              </a:extLst>
            </p:cNvPr>
            <p:cNvCxnSpPr>
              <a:cxnSpLocks/>
            </p:cNvCxnSpPr>
            <p:nvPr userDrawn="1"/>
          </p:nvCxnSpPr>
          <p:spPr>
            <a:xfrm>
              <a:off x="116898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C34B87-13A2-F2F7-87B9-3549BF9BC6A9}"/>
                </a:ext>
              </a:extLst>
            </p:cNvPr>
            <p:cNvCxnSpPr>
              <a:cxnSpLocks/>
            </p:cNvCxnSpPr>
            <p:nvPr userDrawn="1"/>
          </p:nvCxnSpPr>
          <p:spPr>
            <a:xfrm flipH="1">
              <a:off x="-2722" y="9088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F7CE2EA-E335-CAA2-7827-3538D6EF0EA9}"/>
                </a:ext>
              </a:extLst>
            </p:cNvPr>
            <p:cNvCxnSpPr>
              <a:cxnSpLocks/>
            </p:cNvCxnSpPr>
            <p:nvPr userDrawn="1"/>
          </p:nvCxnSpPr>
          <p:spPr>
            <a:xfrm flipH="1">
              <a:off x="-2722" y="18042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FF1F32-607D-4809-7B5B-9029BDDDED05}"/>
                </a:ext>
              </a:extLst>
            </p:cNvPr>
            <p:cNvCxnSpPr>
              <a:cxnSpLocks/>
            </p:cNvCxnSpPr>
            <p:nvPr userDrawn="1"/>
          </p:nvCxnSpPr>
          <p:spPr>
            <a:xfrm flipH="1">
              <a:off x="-2722" y="26995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5202C1-AD4C-865A-BAB4-19579F23C134}"/>
                </a:ext>
              </a:extLst>
            </p:cNvPr>
            <p:cNvCxnSpPr>
              <a:cxnSpLocks/>
            </p:cNvCxnSpPr>
            <p:nvPr userDrawn="1"/>
          </p:nvCxnSpPr>
          <p:spPr>
            <a:xfrm flipH="1">
              <a:off x="-2722" y="35949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97F124-1CF7-4FB4-319F-29E275EB4C45}"/>
                </a:ext>
              </a:extLst>
            </p:cNvPr>
            <p:cNvCxnSpPr>
              <a:cxnSpLocks/>
            </p:cNvCxnSpPr>
            <p:nvPr userDrawn="1"/>
          </p:nvCxnSpPr>
          <p:spPr>
            <a:xfrm flipH="1">
              <a:off x="-2722" y="44902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AE2767-2E3F-5720-6685-9F45877902C4}"/>
                </a:ext>
              </a:extLst>
            </p:cNvPr>
            <p:cNvCxnSpPr>
              <a:cxnSpLocks/>
            </p:cNvCxnSpPr>
            <p:nvPr userDrawn="1"/>
          </p:nvCxnSpPr>
          <p:spPr>
            <a:xfrm flipH="1">
              <a:off x="-2722" y="53856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AC0629-F89A-3B1E-8D52-1CB747C2A495}"/>
                </a:ext>
              </a:extLst>
            </p:cNvPr>
            <p:cNvCxnSpPr>
              <a:cxnSpLocks/>
            </p:cNvCxnSpPr>
            <p:nvPr userDrawn="1"/>
          </p:nvCxnSpPr>
          <p:spPr>
            <a:xfrm flipH="1">
              <a:off x="-2722" y="62809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45B30A-D72B-5A1F-CB85-9EB8324F95E5}"/>
                </a:ext>
              </a:extLst>
            </p:cNvPr>
            <p:cNvCxnSpPr>
              <a:cxnSpLocks/>
            </p:cNvCxnSpPr>
            <p:nvPr userDrawn="1"/>
          </p:nvCxnSpPr>
          <p:spPr>
            <a:xfrm>
              <a:off x="899333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807B1716-FD61-4C24-9531-FD2F3F749AEB}"/>
              </a:ext>
            </a:extLst>
          </p:cNvPr>
          <p:cNvSpPr>
            <a:spLocks noGrp="1"/>
          </p:cNvSpPr>
          <p:nvPr>
            <p:ph type="body" sz="quarter" idx="13"/>
          </p:nvPr>
        </p:nvSpPr>
        <p:spPr>
          <a:xfrm>
            <a:off x="1019175" y="1219200"/>
            <a:ext cx="6915150" cy="2711550"/>
          </a:xfrm>
        </p:spPr>
        <p:txBody>
          <a:bodyPr>
            <a:normAutofit/>
          </a:bodyPr>
          <a:lstStyle>
            <a:lvl1pPr marL="0" indent="0">
              <a:spcBef>
                <a:spcPts val="0"/>
              </a:spcBef>
              <a:buNone/>
              <a:defRPr sz="3600" b="1">
                <a:solidFill>
                  <a:schemeClr val="bg1"/>
                </a:solidFill>
              </a:defRPr>
            </a:lvl1pPr>
            <a:lvl2pPr marL="0" indent="0">
              <a:spcBef>
                <a:spcPts val="0"/>
              </a:spcBef>
              <a:buNone/>
              <a:defRPr sz="2800" b="0">
                <a:solidFill>
                  <a:schemeClr val="bg1"/>
                </a:solidFill>
              </a:defRPr>
            </a:lvl2pPr>
            <a:lvl3pPr marL="0" indent="0">
              <a:buNone/>
              <a:defRPr sz="3600"/>
            </a:lvl3pPr>
            <a:lvl4pPr marL="0" indent="0">
              <a:buNone/>
              <a:defRPr sz="3600"/>
            </a:lvl4pPr>
            <a:lvl5pPr marL="0" indent="0">
              <a:buNone/>
              <a:defRPr sz="3600"/>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985B9B80-8E71-48BE-AAD4-61D3CB0755B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7450" y="4181474"/>
            <a:ext cx="1850806" cy="1666875"/>
          </a:xfrm>
          <a:prstGeom prst="rect">
            <a:avLst/>
          </a:prstGeom>
        </p:spPr>
      </p:pic>
      <p:pic>
        <p:nvPicPr>
          <p:cNvPr id="20" name="Graphic 19">
            <a:extLst>
              <a:ext uri="{FF2B5EF4-FFF2-40B4-BE49-F238E27FC236}">
                <a16:creationId xmlns:a16="http://schemas.microsoft.com/office/drawing/2014/main" id="{D5685361-E5C5-4394-A244-63DF0B7255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2024" y="4252809"/>
            <a:ext cx="1619251" cy="1609408"/>
          </a:xfrm>
          <a:prstGeom prst="rect">
            <a:avLst/>
          </a:prstGeom>
        </p:spPr>
      </p:pic>
    </p:spTree>
    <p:extLst>
      <p:ext uri="{BB962C8B-B14F-4D97-AF65-F5344CB8AC3E}">
        <p14:creationId xmlns:p14="http://schemas.microsoft.com/office/powerpoint/2010/main" val="23208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v1">
    <p:bg>
      <p:bgPr>
        <a:solidFill>
          <a:schemeClr val="accent1"/>
        </a:solidFill>
        <a:effectLst/>
      </p:bgPr>
    </p:bg>
    <p:spTree>
      <p:nvGrpSpPr>
        <p:cNvPr id="1" name=""/>
        <p:cNvGrpSpPr/>
        <p:nvPr/>
      </p:nvGrpSpPr>
      <p:grpSpPr>
        <a:xfrm>
          <a:off x="0" y="0"/>
          <a:ext cx="0" cy="0"/>
          <a:chOff x="0" y="0"/>
          <a:chExt cx="0" cy="0"/>
        </a:xfrm>
      </p:grpSpPr>
      <p:pic>
        <p:nvPicPr>
          <p:cNvPr id="11" name="Picture 10" descr="A green rectangular object with small lines&#10;&#10;Description automatically generated">
            <a:extLst>
              <a:ext uri="{FF2B5EF4-FFF2-40B4-BE49-F238E27FC236}">
                <a16:creationId xmlns:a16="http://schemas.microsoft.com/office/drawing/2014/main" id="{A0DAADFC-D756-CDA4-EFD9-3D049643D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grpSp>
        <p:nvGrpSpPr>
          <p:cNvPr id="4" name="Group 3">
            <a:extLst>
              <a:ext uri="{FF2B5EF4-FFF2-40B4-BE49-F238E27FC236}">
                <a16:creationId xmlns:a16="http://schemas.microsoft.com/office/drawing/2014/main" id="{28465673-EE1B-46C8-222D-15A0ECB11D3E}"/>
              </a:ext>
            </a:extLst>
          </p:cNvPr>
          <p:cNvGrpSpPr/>
          <p:nvPr userDrawn="1"/>
        </p:nvGrpSpPr>
        <p:grpSpPr>
          <a:xfrm>
            <a:off x="-2722" y="0"/>
            <a:ext cx="12172411" cy="6858000"/>
            <a:chOff x="-2722" y="0"/>
            <a:chExt cx="12172411" cy="6858000"/>
          </a:xfrm>
        </p:grpSpPr>
        <p:cxnSp>
          <p:nvCxnSpPr>
            <p:cNvPr id="6" name="Straight Connector 5">
              <a:extLst>
                <a:ext uri="{FF2B5EF4-FFF2-40B4-BE49-F238E27FC236}">
                  <a16:creationId xmlns:a16="http://schemas.microsoft.com/office/drawing/2014/main" id="{075E84EA-68A8-C22C-0253-0B6C389D3208}"/>
                </a:ext>
              </a:extLst>
            </p:cNvPr>
            <p:cNvCxnSpPr>
              <a:cxnSpLocks/>
            </p:cNvCxnSpPr>
            <p:nvPr userDrawn="1"/>
          </p:nvCxnSpPr>
          <p:spPr>
            <a:xfrm>
              <a:off x="90375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93D2E3-64D3-2352-CF26-F5300FB67303}"/>
                </a:ext>
              </a:extLst>
            </p:cNvPr>
            <p:cNvCxnSpPr>
              <a:cxnSpLocks/>
            </p:cNvCxnSpPr>
            <p:nvPr userDrawn="1"/>
          </p:nvCxnSpPr>
          <p:spPr>
            <a:xfrm>
              <a:off x="180259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FECD01-52CB-8752-28F3-B45B6EEBBF2A}"/>
                </a:ext>
              </a:extLst>
            </p:cNvPr>
            <p:cNvCxnSpPr>
              <a:cxnSpLocks/>
            </p:cNvCxnSpPr>
            <p:nvPr userDrawn="1"/>
          </p:nvCxnSpPr>
          <p:spPr>
            <a:xfrm>
              <a:off x="270144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D716CB-727B-955F-A1A8-554522D86272}"/>
                </a:ext>
              </a:extLst>
            </p:cNvPr>
            <p:cNvCxnSpPr>
              <a:cxnSpLocks/>
            </p:cNvCxnSpPr>
            <p:nvPr userDrawn="1"/>
          </p:nvCxnSpPr>
          <p:spPr>
            <a:xfrm>
              <a:off x="360028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66E693-ADF3-78C8-96E4-D39C05753F59}"/>
                </a:ext>
              </a:extLst>
            </p:cNvPr>
            <p:cNvCxnSpPr>
              <a:cxnSpLocks/>
            </p:cNvCxnSpPr>
            <p:nvPr userDrawn="1"/>
          </p:nvCxnSpPr>
          <p:spPr>
            <a:xfrm>
              <a:off x="4499125"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AE6FB3-254A-662A-B993-8837BC55543F}"/>
                </a:ext>
              </a:extLst>
            </p:cNvPr>
            <p:cNvCxnSpPr>
              <a:cxnSpLocks/>
            </p:cNvCxnSpPr>
            <p:nvPr userDrawn="1"/>
          </p:nvCxnSpPr>
          <p:spPr>
            <a:xfrm>
              <a:off x="53979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613214-3361-740B-63DA-898404CB064E}"/>
                </a:ext>
              </a:extLst>
            </p:cNvPr>
            <p:cNvCxnSpPr>
              <a:cxnSpLocks/>
            </p:cNvCxnSpPr>
            <p:nvPr userDrawn="1"/>
          </p:nvCxnSpPr>
          <p:spPr>
            <a:xfrm>
              <a:off x="629680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C62473-EF47-B258-5BEE-9E2751B68102}"/>
                </a:ext>
              </a:extLst>
            </p:cNvPr>
            <p:cNvCxnSpPr>
              <a:cxnSpLocks/>
            </p:cNvCxnSpPr>
            <p:nvPr userDrawn="1"/>
          </p:nvCxnSpPr>
          <p:spPr>
            <a:xfrm>
              <a:off x="719565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9B14F1-78AA-40F5-20DA-97359C5B9B73}"/>
                </a:ext>
              </a:extLst>
            </p:cNvPr>
            <p:cNvCxnSpPr>
              <a:cxnSpLocks/>
            </p:cNvCxnSpPr>
            <p:nvPr userDrawn="1"/>
          </p:nvCxnSpPr>
          <p:spPr>
            <a:xfrm>
              <a:off x="8094494"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033E0-9042-18AF-E40B-3CCA34B1BAF2}"/>
                </a:ext>
              </a:extLst>
            </p:cNvPr>
            <p:cNvCxnSpPr>
              <a:cxnSpLocks/>
            </p:cNvCxnSpPr>
            <p:nvPr userDrawn="1"/>
          </p:nvCxnSpPr>
          <p:spPr>
            <a:xfrm>
              <a:off x="9892180"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2F21D0-96BD-81A5-50AB-4308D93A7102}"/>
                </a:ext>
              </a:extLst>
            </p:cNvPr>
            <p:cNvCxnSpPr>
              <a:cxnSpLocks/>
            </p:cNvCxnSpPr>
            <p:nvPr userDrawn="1"/>
          </p:nvCxnSpPr>
          <p:spPr>
            <a:xfrm>
              <a:off x="1079102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DF7230-30FE-2677-78D7-9A210BE946A1}"/>
                </a:ext>
              </a:extLst>
            </p:cNvPr>
            <p:cNvCxnSpPr>
              <a:cxnSpLocks/>
            </p:cNvCxnSpPr>
            <p:nvPr userDrawn="1"/>
          </p:nvCxnSpPr>
          <p:spPr>
            <a:xfrm>
              <a:off x="116898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C34B87-13A2-F2F7-87B9-3549BF9BC6A9}"/>
                </a:ext>
              </a:extLst>
            </p:cNvPr>
            <p:cNvCxnSpPr>
              <a:cxnSpLocks/>
            </p:cNvCxnSpPr>
            <p:nvPr userDrawn="1"/>
          </p:nvCxnSpPr>
          <p:spPr>
            <a:xfrm flipH="1">
              <a:off x="-2722" y="9088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F7CE2EA-E335-CAA2-7827-3538D6EF0EA9}"/>
                </a:ext>
              </a:extLst>
            </p:cNvPr>
            <p:cNvCxnSpPr>
              <a:cxnSpLocks/>
            </p:cNvCxnSpPr>
            <p:nvPr userDrawn="1"/>
          </p:nvCxnSpPr>
          <p:spPr>
            <a:xfrm flipH="1">
              <a:off x="-2722" y="18042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FF1F32-607D-4809-7B5B-9029BDDDED05}"/>
                </a:ext>
              </a:extLst>
            </p:cNvPr>
            <p:cNvCxnSpPr>
              <a:cxnSpLocks/>
            </p:cNvCxnSpPr>
            <p:nvPr userDrawn="1"/>
          </p:nvCxnSpPr>
          <p:spPr>
            <a:xfrm flipH="1">
              <a:off x="-2722" y="26995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5202C1-AD4C-865A-BAB4-19579F23C134}"/>
                </a:ext>
              </a:extLst>
            </p:cNvPr>
            <p:cNvCxnSpPr>
              <a:cxnSpLocks/>
            </p:cNvCxnSpPr>
            <p:nvPr userDrawn="1"/>
          </p:nvCxnSpPr>
          <p:spPr>
            <a:xfrm flipH="1">
              <a:off x="-2722" y="35949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97F124-1CF7-4FB4-319F-29E275EB4C45}"/>
                </a:ext>
              </a:extLst>
            </p:cNvPr>
            <p:cNvCxnSpPr>
              <a:cxnSpLocks/>
            </p:cNvCxnSpPr>
            <p:nvPr userDrawn="1"/>
          </p:nvCxnSpPr>
          <p:spPr>
            <a:xfrm flipH="1">
              <a:off x="-2722" y="44902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AE2767-2E3F-5720-6685-9F45877902C4}"/>
                </a:ext>
              </a:extLst>
            </p:cNvPr>
            <p:cNvCxnSpPr>
              <a:cxnSpLocks/>
            </p:cNvCxnSpPr>
            <p:nvPr userDrawn="1"/>
          </p:nvCxnSpPr>
          <p:spPr>
            <a:xfrm flipH="1">
              <a:off x="-2722" y="53856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AC0629-F89A-3B1E-8D52-1CB747C2A495}"/>
                </a:ext>
              </a:extLst>
            </p:cNvPr>
            <p:cNvCxnSpPr>
              <a:cxnSpLocks/>
            </p:cNvCxnSpPr>
            <p:nvPr userDrawn="1"/>
          </p:nvCxnSpPr>
          <p:spPr>
            <a:xfrm flipH="1">
              <a:off x="-2722" y="62809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45B30A-D72B-5A1F-CB85-9EB8324F95E5}"/>
                </a:ext>
              </a:extLst>
            </p:cNvPr>
            <p:cNvCxnSpPr>
              <a:cxnSpLocks/>
            </p:cNvCxnSpPr>
            <p:nvPr userDrawn="1"/>
          </p:nvCxnSpPr>
          <p:spPr>
            <a:xfrm>
              <a:off x="899333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807B1716-FD61-4C24-9531-FD2F3F749AEB}"/>
              </a:ext>
            </a:extLst>
          </p:cNvPr>
          <p:cNvSpPr>
            <a:spLocks noGrp="1"/>
          </p:cNvSpPr>
          <p:nvPr>
            <p:ph type="body" sz="quarter" idx="13"/>
          </p:nvPr>
        </p:nvSpPr>
        <p:spPr>
          <a:xfrm>
            <a:off x="1019175" y="1219200"/>
            <a:ext cx="6915150" cy="2711550"/>
          </a:xfrm>
        </p:spPr>
        <p:txBody>
          <a:bodyPr>
            <a:normAutofit/>
          </a:bodyPr>
          <a:lstStyle>
            <a:lvl1pPr marL="0" indent="0">
              <a:spcBef>
                <a:spcPts val="0"/>
              </a:spcBef>
              <a:buNone/>
              <a:defRPr sz="3600" b="1">
                <a:solidFill>
                  <a:schemeClr val="bg1"/>
                </a:solidFill>
              </a:defRPr>
            </a:lvl1pPr>
            <a:lvl2pPr marL="0" indent="0">
              <a:spcBef>
                <a:spcPts val="0"/>
              </a:spcBef>
              <a:buNone/>
              <a:defRPr sz="2800" b="0">
                <a:solidFill>
                  <a:schemeClr val="bg1"/>
                </a:solidFill>
              </a:defRPr>
            </a:lvl2pPr>
            <a:lvl3pPr marL="0" indent="0">
              <a:buNone/>
              <a:defRPr sz="3600"/>
            </a:lvl3pPr>
            <a:lvl4pPr marL="0" indent="0">
              <a:buNone/>
              <a:defRPr sz="3600"/>
            </a:lvl4pPr>
            <a:lvl5pPr marL="0" indent="0">
              <a:buNone/>
              <a:defRPr sz="3600"/>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985B9B80-8E71-48BE-AAD4-61D3CB0755B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75" y="4181474"/>
            <a:ext cx="1850806" cy="1666875"/>
          </a:xfrm>
          <a:prstGeom prst="rect">
            <a:avLst/>
          </a:prstGeom>
        </p:spPr>
      </p:pic>
      <p:pic>
        <p:nvPicPr>
          <p:cNvPr id="20" name="Graphic 19">
            <a:extLst>
              <a:ext uri="{FF2B5EF4-FFF2-40B4-BE49-F238E27FC236}">
                <a16:creationId xmlns:a16="http://schemas.microsoft.com/office/drawing/2014/main" id="{D5685361-E5C5-4394-A244-63DF0B7255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3749" y="4252809"/>
            <a:ext cx="1619251" cy="1609408"/>
          </a:xfrm>
          <a:prstGeom prst="rect">
            <a:avLst/>
          </a:prstGeom>
        </p:spPr>
      </p:pic>
      <p:sp>
        <p:nvSpPr>
          <p:cNvPr id="7" name="TextBox 6">
            <a:extLst>
              <a:ext uri="{FF2B5EF4-FFF2-40B4-BE49-F238E27FC236}">
                <a16:creationId xmlns:a16="http://schemas.microsoft.com/office/drawing/2014/main" id="{C9BFC6B2-4DA7-440E-AFF4-3C2B07DB4DAA}"/>
              </a:ext>
            </a:extLst>
          </p:cNvPr>
          <p:cNvSpPr txBox="1"/>
          <p:nvPr userDrawn="1"/>
        </p:nvSpPr>
        <p:spPr>
          <a:xfrm>
            <a:off x="8010521" y="5988157"/>
            <a:ext cx="3409954" cy="261610"/>
          </a:xfrm>
          <a:prstGeom prst="rect">
            <a:avLst/>
          </a:prstGeom>
          <a:noFill/>
        </p:spPr>
        <p:txBody>
          <a:bodyPr wrap="square">
            <a:spAutoFit/>
          </a:bodyPr>
          <a:lstStyle/>
          <a:p>
            <a:pPr algn="r"/>
            <a:r>
              <a:rPr lang="en-GB" sz="1100" b="1">
                <a:solidFill>
                  <a:schemeClr val="bg1"/>
                </a:solidFill>
              </a:rPr>
              <a:t>© MHFA England 202</a:t>
            </a:r>
            <a:r>
              <a:rPr lang="LID4096" sz="1100" b="1">
                <a:solidFill>
                  <a:schemeClr val="bg1"/>
                </a:solidFill>
              </a:rPr>
              <a:t>5</a:t>
            </a:r>
            <a:endParaRPr lang="en-GB" sz="1100" b="1">
              <a:solidFill>
                <a:schemeClr val="bg1"/>
              </a:solidFill>
            </a:endParaRPr>
          </a:p>
        </p:txBody>
      </p:sp>
    </p:spTree>
    <p:extLst>
      <p:ext uri="{BB962C8B-B14F-4D97-AF65-F5344CB8AC3E}">
        <p14:creationId xmlns:p14="http://schemas.microsoft.com/office/powerpoint/2010/main" val="717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559E-FE83-4EF3-9F9D-4ADEDC77DA36}"/>
              </a:ext>
            </a:extLst>
          </p:cNvPr>
          <p:cNvSpPr>
            <a:spLocks noGrp="1"/>
          </p:cNvSpPr>
          <p:nvPr>
            <p:ph type="title"/>
          </p:nvPr>
        </p:nvSpPr>
        <p:spPr/>
        <p:txBody>
          <a:bodyPr/>
          <a:lstStyle/>
          <a:p>
            <a:r>
              <a:rPr lang="en-US"/>
              <a:t>Click to edit Master title style</a:t>
            </a:r>
            <a:endParaRPr lang="en-GB"/>
          </a:p>
        </p:txBody>
      </p:sp>
      <p:sp>
        <p:nvSpPr>
          <p:cNvPr id="6" name="Date Placeholder 3">
            <a:extLst>
              <a:ext uri="{FF2B5EF4-FFF2-40B4-BE49-F238E27FC236}">
                <a16:creationId xmlns:a16="http://schemas.microsoft.com/office/drawing/2014/main" id="{1B63166F-449A-439D-8F21-563DF7645E1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E6DB7088-0A73-4F9F-86FA-51AAB42A19DD}" type="datetime1">
              <a:rPr lang="en-GB" smtClean="0"/>
              <a:t>09/01/2025</a:t>
            </a:fld>
            <a:endParaRPr lang="en-GB"/>
          </a:p>
        </p:txBody>
      </p:sp>
      <p:sp>
        <p:nvSpPr>
          <p:cNvPr id="7" name="Footer Placeholder 4">
            <a:extLst>
              <a:ext uri="{FF2B5EF4-FFF2-40B4-BE49-F238E27FC236}">
                <a16:creationId xmlns:a16="http://schemas.microsoft.com/office/drawing/2014/main" id="{774FBD62-B884-4DDF-B0BB-BD00BFB0FC77}"/>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8" name="Slide Number Placeholder 5">
            <a:extLst>
              <a:ext uri="{FF2B5EF4-FFF2-40B4-BE49-F238E27FC236}">
                <a16:creationId xmlns:a16="http://schemas.microsoft.com/office/drawing/2014/main" id="{055B1D9C-0681-4A4A-B878-1EB27ED858E2}"/>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Tree>
    <p:extLst>
      <p:ext uri="{BB962C8B-B14F-4D97-AF65-F5344CB8AC3E}">
        <p14:creationId xmlns:p14="http://schemas.microsoft.com/office/powerpoint/2010/main" val="30596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96304E7-7BD4-4A4C-B403-20C900395EC1}"/>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1723F4A3-F2B0-4A4D-B095-6F8CA2F2C682}" type="datetime1">
              <a:rPr lang="en-GB" smtClean="0"/>
              <a:t>09/01/2025</a:t>
            </a:fld>
            <a:endParaRPr lang="en-GB"/>
          </a:p>
        </p:txBody>
      </p:sp>
      <p:sp>
        <p:nvSpPr>
          <p:cNvPr id="6" name="Footer Placeholder 4">
            <a:extLst>
              <a:ext uri="{FF2B5EF4-FFF2-40B4-BE49-F238E27FC236}">
                <a16:creationId xmlns:a16="http://schemas.microsoft.com/office/drawing/2014/main" id="{24896B54-22FD-4601-8F53-9B577856DD91}"/>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7" name="Slide Number Placeholder 5">
            <a:extLst>
              <a:ext uri="{FF2B5EF4-FFF2-40B4-BE49-F238E27FC236}">
                <a16:creationId xmlns:a16="http://schemas.microsoft.com/office/drawing/2014/main" id="{76CE8E16-FC51-43BF-A9C6-9EA7F4937155}"/>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Tree>
    <p:extLst>
      <p:ext uri="{BB962C8B-B14F-4D97-AF65-F5344CB8AC3E}">
        <p14:creationId xmlns:p14="http://schemas.microsoft.com/office/powerpoint/2010/main" val="305338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v1">
    <p:bg>
      <p:bgPr>
        <a:solidFill>
          <a:schemeClr val="bg1"/>
        </a:solidFill>
        <a:effectLst/>
      </p:bgPr>
    </p:bg>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12606D13-2B86-921A-FE82-13B2FD281869}"/>
              </a:ext>
            </a:extLst>
          </p:cNvPr>
          <p:cNvCxnSpPr>
            <a:cxnSpLocks/>
          </p:cNvCxnSpPr>
          <p:nvPr userDrawn="1"/>
        </p:nvCxnSpPr>
        <p:spPr>
          <a:xfrm>
            <a:off x="899333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pic>
        <p:nvPicPr>
          <p:cNvPr id="6" name="Picture 5" descr="A green rectangular object with small lines&#10;&#10;Description automatically generated">
            <a:extLst>
              <a:ext uri="{FF2B5EF4-FFF2-40B4-BE49-F238E27FC236}">
                <a16:creationId xmlns:a16="http://schemas.microsoft.com/office/drawing/2014/main" id="{C6A79139-5509-DA82-6B45-48D34C86FA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cxnSp>
        <p:nvCxnSpPr>
          <p:cNvPr id="5" name="Straight Connector 4">
            <a:extLst>
              <a:ext uri="{FF2B5EF4-FFF2-40B4-BE49-F238E27FC236}">
                <a16:creationId xmlns:a16="http://schemas.microsoft.com/office/drawing/2014/main" id="{D098AF60-A26A-6FD3-7D1A-C787DE91C6F4}"/>
              </a:ext>
            </a:extLst>
          </p:cNvPr>
          <p:cNvCxnSpPr>
            <a:cxnSpLocks/>
          </p:cNvCxnSpPr>
          <p:nvPr userDrawn="1"/>
        </p:nvCxnSpPr>
        <p:spPr>
          <a:xfrm rot="5400000">
            <a:off x="8970199" y="2714832"/>
            <a:ext cx="0" cy="174491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78ED5736-7A74-31C7-6DFB-69C8F165130B}"/>
              </a:ext>
            </a:extLst>
          </p:cNvPr>
          <p:cNvGrpSpPr/>
          <p:nvPr userDrawn="1"/>
        </p:nvGrpSpPr>
        <p:grpSpPr>
          <a:xfrm>
            <a:off x="-2722" y="0"/>
            <a:ext cx="12172411" cy="6858000"/>
            <a:chOff x="-2722" y="0"/>
            <a:chExt cx="12172411" cy="6858000"/>
          </a:xfrm>
        </p:grpSpPr>
        <p:cxnSp>
          <p:nvCxnSpPr>
            <p:cNvPr id="9" name="Straight Connector 8">
              <a:extLst>
                <a:ext uri="{FF2B5EF4-FFF2-40B4-BE49-F238E27FC236}">
                  <a16:creationId xmlns:a16="http://schemas.microsoft.com/office/drawing/2014/main" id="{4901005B-0802-5048-A880-EE1D46C1AC48}"/>
                </a:ext>
              </a:extLst>
            </p:cNvPr>
            <p:cNvCxnSpPr>
              <a:cxnSpLocks/>
            </p:cNvCxnSpPr>
            <p:nvPr userDrawn="1"/>
          </p:nvCxnSpPr>
          <p:spPr>
            <a:xfrm>
              <a:off x="90375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5123A0-9A35-4A10-B18B-1F0076027202}"/>
                </a:ext>
              </a:extLst>
            </p:cNvPr>
            <p:cNvCxnSpPr>
              <a:cxnSpLocks/>
            </p:cNvCxnSpPr>
            <p:nvPr userDrawn="1"/>
          </p:nvCxnSpPr>
          <p:spPr>
            <a:xfrm>
              <a:off x="180259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0CA296-900E-5181-EBB6-666A1A4D4BDD}"/>
                </a:ext>
              </a:extLst>
            </p:cNvPr>
            <p:cNvCxnSpPr>
              <a:cxnSpLocks/>
            </p:cNvCxnSpPr>
            <p:nvPr userDrawn="1"/>
          </p:nvCxnSpPr>
          <p:spPr>
            <a:xfrm>
              <a:off x="270144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2296BE-0595-2849-DE2C-2157C4A7CAC5}"/>
                </a:ext>
              </a:extLst>
            </p:cNvPr>
            <p:cNvCxnSpPr>
              <a:cxnSpLocks/>
            </p:cNvCxnSpPr>
            <p:nvPr userDrawn="1"/>
          </p:nvCxnSpPr>
          <p:spPr>
            <a:xfrm>
              <a:off x="360028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1AA678-4B9A-8373-EEE6-4BA4B94920A4}"/>
                </a:ext>
              </a:extLst>
            </p:cNvPr>
            <p:cNvCxnSpPr>
              <a:cxnSpLocks/>
            </p:cNvCxnSpPr>
            <p:nvPr userDrawn="1"/>
          </p:nvCxnSpPr>
          <p:spPr>
            <a:xfrm>
              <a:off x="4499125"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027F1-91C6-9A5E-96B0-0694BF761D28}"/>
                </a:ext>
              </a:extLst>
            </p:cNvPr>
            <p:cNvCxnSpPr>
              <a:cxnSpLocks/>
            </p:cNvCxnSpPr>
            <p:nvPr userDrawn="1"/>
          </p:nvCxnSpPr>
          <p:spPr>
            <a:xfrm>
              <a:off x="53979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3D1AC9-3291-69A3-1A12-53B73270ABB0}"/>
                </a:ext>
              </a:extLst>
            </p:cNvPr>
            <p:cNvCxnSpPr>
              <a:cxnSpLocks/>
            </p:cNvCxnSpPr>
            <p:nvPr userDrawn="1"/>
          </p:nvCxnSpPr>
          <p:spPr>
            <a:xfrm>
              <a:off x="629680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B5B487-074B-7B40-A63B-0C48BC984C66}"/>
                </a:ext>
              </a:extLst>
            </p:cNvPr>
            <p:cNvCxnSpPr>
              <a:cxnSpLocks/>
            </p:cNvCxnSpPr>
            <p:nvPr userDrawn="1"/>
          </p:nvCxnSpPr>
          <p:spPr>
            <a:xfrm>
              <a:off x="719565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2F484A-76E7-DC1E-2DA0-AD899D1B4B05}"/>
                </a:ext>
              </a:extLst>
            </p:cNvPr>
            <p:cNvCxnSpPr>
              <a:cxnSpLocks/>
            </p:cNvCxnSpPr>
            <p:nvPr userDrawn="1"/>
          </p:nvCxnSpPr>
          <p:spPr>
            <a:xfrm>
              <a:off x="8094494"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2538593-D71B-2580-7A5E-4516A4DB5BF5}"/>
                </a:ext>
              </a:extLst>
            </p:cNvPr>
            <p:cNvCxnSpPr>
              <a:cxnSpLocks/>
            </p:cNvCxnSpPr>
            <p:nvPr userDrawn="1"/>
          </p:nvCxnSpPr>
          <p:spPr>
            <a:xfrm>
              <a:off x="9892180"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C35C1F9-0879-0584-A192-A9C8C1406C37}"/>
                </a:ext>
              </a:extLst>
            </p:cNvPr>
            <p:cNvCxnSpPr>
              <a:cxnSpLocks/>
            </p:cNvCxnSpPr>
            <p:nvPr userDrawn="1"/>
          </p:nvCxnSpPr>
          <p:spPr>
            <a:xfrm>
              <a:off x="1079102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613D6F-B219-F7A8-E66D-6CA5509AF531}"/>
                </a:ext>
              </a:extLst>
            </p:cNvPr>
            <p:cNvCxnSpPr>
              <a:cxnSpLocks/>
            </p:cNvCxnSpPr>
            <p:nvPr userDrawn="1"/>
          </p:nvCxnSpPr>
          <p:spPr>
            <a:xfrm>
              <a:off x="116898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1E5C3E-AE59-E0E4-0DD5-2FFF88B7114D}"/>
                </a:ext>
              </a:extLst>
            </p:cNvPr>
            <p:cNvCxnSpPr>
              <a:cxnSpLocks/>
            </p:cNvCxnSpPr>
            <p:nvPr userDrawn="1"/>
          </p:nvCxnSpPr>
          <p:spPr>
            <a:xfrm flipH="1">
              <a:off x="-2722" y="9088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3A8A0B-B882-E55E-618E-B1827B0226A7}"/>
                </a:ext>
              </a:extLst>
            </p:cNvPr>
            <p:cNvCxnSpPr>
              <a:cxnSpLocks/>
            </p:cNvCxnSpPr>
            <p:nvPr userDrawn="1"/>
          </p:nvCxnSpPr>
          <p:spPr>
            <a:xfrm flipH="1">
              <a:off x="-2722" y="18042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8B0F4-8AD9-AFE2-4F95-8B8CAA186613}"/>
                </a:ext>
              </a:extLst>
            </p:cNvPr>
            <p:cNvCxnSpPr>
              <a:cxnSpLocks/>
            </p:cNvCxnSpPr>
            <p:nvPr userDrawn="1"/>
          </p:nvCxnSpPr>
          <p:spPr>
            <a:xfrm flipH="1">
              <a:off x="-2722" y="26995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515BC2-557A-EE1E-28FB-D325FBCC43A1}"/>
                </a:ext>
              </a:extLst>
            </p:cNvPr>
            <p:cNvCxnSpPr>
              <a:cxnSpLocks/>
            </p:cNvCxnSpPr>
            <p:nvPr userDrawn="1"/>
          </p:nvCxnSpPr>
          <p:spPr>
            <a:xfrm flipH="1">
              <a:off x="-2722" y="35949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CB311A-1BD0-4937-9B6A-38C1B43EDA6E}"/>
                </a:ext>
              </a:extLst>
            </p:cNvPr>
            <p:cNvCxnSpPr>
              <a:cxnSpLocks/>
            </p:cNvCxnSpPr>
            <p:nvPr userDrawn="1"/>
          </p:nvCxnSpPr>
          <p:spPr>
            <a:xfrm flipH="1">
              <a:off x="-2722" y="44902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3E9DDC-AE8E-9A5A-A795-E49642069182}"/>
                </a:ext>
              </a:extLst>
            </p:cNvPr>
            <p:cNvCxnSpPr>
              <a:cxnSpLocks/>
            </p:cNvCxnSpPr>
            <p:nvPr userDrawn="1"/>
          </p:nvCxnSpPr>
          <p:spPr>
            <a:xfrm flipH="1">
              <a:off x="-2722" y="53856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63CC1C-40EB-2A2C-690A-1CEDB4A1468B}"/>
                </a:ext>
              </a:extLst>
            </p:cNvPr>
            <p:cNvCxnSpPr>
              <a:cxnSpLocks/>
            </p:cNvCxnSpPr>
            <p:nvPr userDrawn="1"/>
          </p:nvCxnSpPr>
          <p:spPr>
            <a:xfrm flipH="1">
              <a:off x="-2722" y="62809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50FCAF-70B8-644B-AA6A-00A098B68AE7}"/>
                </a:ext>
              </a:extLst>
            </p:cNvPr>
            <p:cNvCxnSpPr>
              <a:cxnSpLocks/>
            </p:cNvCxnSpPr>
            <p:nvPr userDrawn="1"/>
          </p:nvCxnSpPr>
          <p:spPr>
            <a:xfrm>
              <a:off x="899333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6A8536ED-DC22-ACAE-F249-84E57811A0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456" r="11207" b="22544"/>
          <a:stretch/>
        </p:blipFill>
        <p:spPr>
          <a:xfrm>
            <a:off x="5588759" y="308610"/>
            <a:ext cx="6583519" cy="6549390"/>
          </a:xfrm>
          <a:prstGeom prst="rect">
            <a:avLst/>
          </a:prstGeom>
        </p:spPr>
      </p:pic>
      <p:pic>
        <p:nvPicPr>
          <p:cNvPr id="61" name="Picture 60" descr="A green rectangular object with white lines&#10;&#10;Description automatically generated">
            <a:extLst>
              <a:ext uri="{FF2B5EF4-FFF2-40B4-BE49-F238E27FC236}">
                <a16:creationId xmlns:a16="http://schemas.microsoft.com/office/drawing/2014/main" id="{0E70FE86-BFC9-3799-FAFB-D59C8A9ACE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518" t="17315" r="39474" b="74141"/>
          <a:stretch/>
        </p:blipFill>
        <p:spPr>
          <a:xfrm rot="16200000">
            <a:off x="7206291" y="5383942"/>
            <a:ext cx="893091" cy="895126"/>
          </a:xfrm>
          <a:prstGeom prst="rect">
            <a:avLst/>
          </a:prstGeom>
        </p:spPr>
      </p:pic>
      <p:pic>
        <p:nvPicPr>
          <p:cNvPr id="62" name="Picture 61" descr="A green rectangular object with white lines&#10;&#10;Description automatically generated">
            <a:extLst>
              <a:ext uri="{FF2B5EF4-FFF2-40B4-BE49-F238E27FC236}">
                <a16:creationId xmlns:a16="http://schemas.microsoft.com/office/drawing/2014/main" id="{9A6EEB0D-ED2B-F5C0-FB3F-C2A19EB8FD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383" t="7750" r="39677" b="73329"/>
          <a:stretch/>
        </p:blipFill>
        <p:spPr>
          <a:xfrm rot="16200000">
            <a:off x="6015057" y="5672940"/>
            <a:ext cx="579948" cy="1806795"/>
          </a:xfrm>
          <a:prstGeom prst="rect">
            <a:avLst/>
          </a:prstGeom>
        </p:spPr>
      </p:pic>
      <p:pic>
        <p:nvPicPr>
          <p:cNvPr id="63" name="Picture 62" descr="A green rectangular object with white lines&#10;&#10;Description automatically generated">
            <a:extLst>
              <a:ext uri="{FF2B5EF4-FFF2-40B4-BE49-F238E27FC236}">
                <a16:creationId xmlns:a16="http://schemas.microsoft.com/office/drawing/2014/main" id="{1B4E661A-F31D-815D-AE4D-C15B0E5A543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383" t="7750" r="39908" b="82965"/>
          <a:stretch/>
        </p:blipFill>
        <p:spPr>
          <a:xfrm rot="16200000">
            <a:off x="8259540" y="6109476"/>
            <a:ext cx="579949" cy="917283"/>
          </a:xfrm>
          <a:prstGeom prst="rect">
            <a:avLst/>
          </a:prstGeom>
        </p:spPr>
      </p:pic>
      <p:pic>
        <p:nvPicPr>
          <p:cNvPr id="64" name="Picture 63" descr="A green rectangular object with white lines&#10;&#10;Description automatically generated">
            <a:extLst>
              <a:ext uri="{FF2B5EF4-FFF2-40B4-BE49-F238E27FC236}">
                <a16:creationId xmlns:a16="http://schemas.microsoft.com/office/drawing/2014/main" id="{EA577F07-252C-FD86-7749-EA84AC08CA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999" t="7875" r="39402" b="73359"/>
          <a:stretch/>
        </p:blipFill>
        <p:spPr>
          <a:xfrm rot="16200000">
            <a:off x="8544985" y="3141844"/>
            <a:ext cx="893090" cy="1801310"/>
          </a:xfrm>
          <a:prstGeom prst="rect">
            <a:avLst/>
          </a:prstGeom>
        </p:spPr>
      </p:pic>
      <p:pic>
        <p:nvPicPr>
          <p:cNvPr id="65" name="Picture 64" descr="A green rectangular object with white lines&#10;&#10;Description automatically generated">
            <a:extLst>
              <a:ext uri="{FF2B5EF4-FFF2-40B4-BE49-F238E27FC236}">
                <a16:creationId xmlns:a16="http://schemas.microsoft.com/office/drawing/2014/main" id="{E39B1D48-1DEE-F293-78A5-7904E5FC66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481" r="39677" b="73504"/>
          <a:stretch/>
        </p:blipFill>
        <p:spPr>
          <a:xfrm rot="16200000">
            <a:off x="10787970" y="919551"/>
            <a:ext cx="895328" cy="889222"/>
          </a:xfrm>
          <a:prstGeom prst="rect">
            <a:avLst/>
          </a:prstGeom>
        </p:spPr>
      </p:pic>
      <p:pic>
        <p:nvPicPr>
          <p:cNvPr id="66" name="Picture 65" descr="A green rectangular object with white lines&#10;&#10;Description automatically generated">
            <a:extLst>
              <a:ext uri="{FF2B5EF4-FFF2-40B4-BE49-F238E27FC236}">
                <a16:creationId xmlns:a16="http://schemas.microsoft.com/office/drawing/2014/main" id="{6C60D5D1-705A-0A2E-7541-95048412BB9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58" t="17113" r="39344" b="73504"/>
          <a:stretch/>
        </p:blipFill>
        <p:spPr>
          <a:xfrm rot="16200000">
            <a:off x="8083587" y="2699916"/>
            <a:ext cx="893091" cy="903400"/>
          </a:xfrm>
          <a:prstGeom prst="rect">
            <a:avLst/>
          </a:prstGeom>
        </p:spPr>
      </p:pic>
      <p:pic>
        <p:nvPicPr>
          <p:cNvPr id="67" name="Picture 66" descr="A green rectangular object with white lines&#10;&#10;Description automatically generated">
            <a:extLst>
              <a:ext uri="{FF2B5EF4-FFF2-40B4-BE49-F238E27FC236}">
                <a16:creationId xmlns:a16="http://schemas.microsoft.com/office/drawing/2014/main" id="{F59DF701-6A91-368E-5263-E84E2E3A982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179" t="26632" r="39222" b="63985"/>
          <a:stretch/>
        </p:blipFill>
        <p:spPr>
          <a:xfrm rot="16200000">
            <a:off x="6307437" y="4487547"/>
            <a:ext cx="893092" cy="903400"/>
          </a:xfrm>
          <a:prstGeom prst="rect">
            <a:avLst/>
          </a:prstGeom>
        </p:spPr>
      </p:pic>
      <p:pic>
        <p:nvPicPr>
          <p:cNvPr id="68" name="Picture 67" descr="A green rectangular object with white lines&#10;&#10;Description automatically generated">
            <a:extLst>
              <a:ext uri="{FF2B5EF4-FFF2-40B4-BE49-F238E27FC236}">
                <a16:creationId xmlns:a16="http://schemas.microsoft.com/office/drawing/2014/main" id="{27C606F5-1974-658B-4508-3741FAAA83C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142" t="-237" r="39402" b="95064"/>
          <a:stretch/>
        </p:blipFill>
        <p:spPr>
          <a:xfrm rot="16200000">
            <a:off x="11599784" y="6274088"/>
            <a:ext cx="656156" cy="511854"/>
          </a:xfrm>
          <a:prstGeom prst="rect">
            <a:avLst/>
          </a:prstGeom>
        </p:spPr>
      </p:pic>
      <p:pic>
        <p:nvPicPr>
          <p:cNvPr id="69" name="Picture 68" descr="A green rectangular object with white lines&#10;&#10;Description automatically generated">
            <a:extLst>
              <a:ext uri="{FF2B5EF4-FFF2-40B4-BE49-F238E27FC236}">
                <a16:creationId xmlns:a16="http://schemas.microsoft.com/office/drawing/2014/main" id="{C7A5F8B6-51CB-9096-2383-A437746B0F5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999" t="7754" r="39402" b="77538"/>
          <a:stretch/>
        </p:blipFill>
        <p:spPr>
          <a:xfrm rot="16200000">
            <a:off x="11033319" y="5128705"/>
            <a:ext cx="893090" cy="1407843"/>
          </a:xfrm>
          <a:prstGeom prst="rect">
            <a:avLst/>
          </a:prstGeom>
        </p:spPr>
      </p:pic>
      <p:cxnSp>
        <p:nvCxnSpPr>
          <p:cNvPr id="70" name="Straight Connector 69">
            <a:extLst>
              <a:ext uri="{FF2B5EF4-FFF2-40B4-BE49-F238E27FC236}">
                <a16:creationId xmlns:a16="http://schemas.microsoft.com/office/drawing/2014/main" id="{587E71E2-2913-0A7E-96F9-F5950E1ED1D6}"/>
              </a:ext>
            </a:extLst>
          </p:cNvPr>
          <p:cNvCxnSpPr>
            <a:cxnSpLocks/>
          </p:cNvCxnSpPr>
          <p:nvPr userDrawn="1"/>
        </p:nvCxnSpPr>
        <p:spPr>
          <a:xfrm flipH="1">
            <a:off x="10775942" y="6280957"/>
            <a:ext cx="1407847"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767145-4E28-313C-E377-89B88394281D}"/>
              </a:ext>
            </a:extLst>
          </p:cNvPr>
          <p:cNvCxnSpPr>
            <a:cxnSpLocks/>
            <a:endCxn id="64" idx="1"/>
          </p:cNvCxnSpPr>
          <p:nvPr userDrawn="1"/>
        </p:nvCxnSpPr>
        <p:spPr>
          <a:xfrm>
            <a:off x="8980957" y="2705070"/>
            <a:ext cx="10573" cy="1783974"/>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D777CD-C037-CE1B-7B65-21D288A9C476}"/>
              </a:ext>
            </a:extLst>
          </p:cNvPr>
          <p:cNvCxnSpPr>
            <a:cxnSpLocks/>
          </p:cNvCxnSpPr>
          <p:nvPr userDrawn="1"/>
        </p:nvCxnSpPr>
        <p:spPr>
          <a:xfrm>
            <a:off x="11689867" y="5385607"/>
            <a:ext cx="0" cy="1472486"/>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9CA177F-DA45-FFB6-AC39-7FA18A216A8F}"/>
              </a:ext>
            </a:extLst>
          </p:cNvPr>
          <p:cNvCxnSpPr>
            <a:cxnSpLocks/>
          </p:cNvCxnSpPr>
          <p:nvPr userDrawn="1"/>
        </p:nvCxnSpPr>
        <p:spPr>
          <a:xfrm flipH="1">
            <a:off x="8078434" y="3594907"/>
            <a:ext cx="181375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2AC7634-ACF0-A7BA-4B98-BA8921954FB0}"/>
              </a:ext>
            </a:extLst>
          </p:cNvPr>
          <p:cNvCxnSpPr>
            <a:cxnSpLocks/>
          </p:cNvCxnSpPr>
          <p:nvPr userDrawn="1"/>
        </p:nvCxnSpPr>
        <p:spPr>
          <a:xfrm>
            <a:off x="8094494" y="2697970"/>
            <a:ext cx="0" cy="1782117"/>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128F027-FCC0-FE53-F35F-601C6C411B27}"/>
              </a:ext>
            </a:extLst>
          </p:cNvPr>
          <p:cNvCxnSpPr>
            <a:cxnSpLocks/>
          </p:cNvCxnSpPr>
          <p:nvPr userDrawn="1"/>
        </p:nvCxnSpPr>
        <p:spPr>
          <a:xfrm>
            <a:off x="6302283" y="6278051"/>
            <a:ext cx="0" cy="579949"/>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A23F378-D31E-FB02-9045-B64636E57696}"/>
              </a:ext>
            </a:extLst>
          </p:cNvPr>
          <p:cNvCxnSpPr>
            <a:cxnSpLocks/>
          </p:cNvCxnSpPr>
          <p:nvPr userDrawn="1"/>
        </p:nvCxnSpPr>
        <p:spPr>
          <a:xfrm flipH="1">
            <a:off x="5397967" y="6286364"/>
            <a:ext cx="1807716"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C41B265-0394-B89F-2283-4659B5135DC0}"/>
              </a:ext>
            </a:extLst>
          </p:cNvPr>
          <p:cNvCxnSpPr>
            <a:cxnSpLocks/>
          </p:cNvCxnSpPr>
          <p:nvPr userDrawn="1"/>
        </p:nvCxnSpPr>
        <p:spPr>
          <a:xfrm flipH="1">
            <a:off x="10791023" y="905739"/>
            <a:ext cx="1392766"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8CA53E6-B874-373B-F439-949C4EDCA9E4}"/>
              </a:ext>
            </a:extLst>
          </p:cNvPr>
          <p:cNvCxnSpPr>
            <a:cxnSpLocks/>
          </p:cNvCxnSpPr>
          <p:nvPr userDrawn="1"/>
        </p:nvCxnSpPr>
        <p:spPr>
          <a:xfrm flipH="1">
            <a:off x="10791023" y="1811826"/>
            <a:ext cx="1392766"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CE079D-BA47-FB2C-3147-19D3049D2D54}"/>
              </a:ext>
            </a:extLst>
          </p:cNvPr>
          <p:cNvCxnSpPr>
            <a:cxnSpLocks/>
          </p:cNvCxnSpPr>
          <p:nvPr userDrawn="1"/>
        </p:nvCxnSpPr>
        <p:spPr>
          <a:xfrm flipH="1">
            <a:off x="5397967" y="5384959"/>
            <a:ext cx="1807306"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EB379D-7CB6-4633-E2C8-A80EAE8E1CD7}"/>
              </a:ext>
            </a:extLst>
          </p:cNvPr>
          <p:cNvCxnSpPr>
            <a:cxnSpLocks/>
          </p:cNvCxnSpPr>
          <p:nvPr userDrawn="1"/>
        </p:nvCxnSpPr>
        <p:spPr>
          <a:xfrm flipH="1">
            <a:off x="8101280" y="2705070"/>
            <a:ext cx="879677"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65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v1">
    <p:bg>
      <p:bgPr>
        <a:solidFill>
          <a:schemeClr val="bg1"/>
        </a:solidFill>
        <a:effectLst/>
      </p:bgPr>
    </p:bg>
    <p:spTree>
      <p:nvGrpSpPr>
        <p:cNvPr id="1" name=""/>
        <p:cNvGrpSpPr/>
        <p:nvPr/>
      </p:nvGrpSpPr>
      <p:grpSpPr>
        <a:xfrm>
          <a:off x="0" y="0"/>
          <a:ext cx="0" cy="0"/>
          <a:chOff x="0" y="0"/>
          <a:chExt cx="0" cy="0"/>
        </a:xfrm>
      </p:grpSpPr>
      <p:pic>
        <p:nvPicPr>
          <p:cNvPr id="27" name="Picture 26" descr="A green rectangular object with white lines&#10;&#10;Description automatically generated">
            <a:extLst>
              <a:ext uri="{FF2B5EF4-FFF2-40B4-BE49-F238E27FC236}">
                <a16:creationId xmlns:a16="http://schemas.microsoft.com/office/drawing/2014/main" id="{43A52A60-5909-6D1C-DD76-51F97B2E57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634" r="43464" b="54532"/>
          <a:stretch/>
        </p:blipFill>
        <p:spPr>
          <a:xfrm rot="5400000">
            <a:off x="8288280" y="5257009"/>
            <a:ext cx="543778" cy="2658204"/>
          </a:xfrm>
          <a:prstGeom prst="rect">
            <a:avLst/>
          </a:prstGeom>
        </p:spPr>
      </p:pic>
      <p:pic>
        <p:nvPicPr>
          <p:cNvPr id="28" name="Picture 27" descr="A green rectangular object with white lines&#10;&#10;Description automatically generated">
            <a:extLst>
              <a:ext uri="{FF2B5EF4-FFF2-40B4-BE49-F238E27FC236}">
                <a16:creationId xmlns:a16="http://schemas.microsoft.com/office/drawing/2014/main" id="{F8A28AD0-8EE2-FB54-D69E-09A8468DB1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5400000">
            <a:off x="8161188" y="5436100"/>
            <a:ext cx="860252" cy="895990"/>
          </a:xfrm>
          <a:prstGeom prst="rect">
            <a:avLst/>
          </a:prstGeom>
        </p:spPr>
      </p:pic>
      <p:sp>
        <p:nvSpPr>
          <p:cNvPr id="2" name="Title 1">
            <a:extLst>
              <a:ext uri="{FF2B5EF4-FFF2-40B4-BE49-F238E27FC236}">
                <a16:creationId xmlns:a16="http://schemas.microsoft.com/office/drawing/2014/main" id="{F98FA76A-EC5F-4C43-A25A-3251BEA99E77}"/>
              </a:ext>
            </a:extLst>
          </p:cNvPr>
          <p:cNvSpPr>
            <a:spLocks noGrp="1"/>
          </p:cNvSpPr>
          <p:nvPr userDrawn="1">
            <p:ph type="ctrTitle" hasCustomPrompt="1"/>
          </p:nvPr>
        </p:nvSpPr>
        <p:spPr>
          <a:xfrm>
            <a:off x="1934062" y="1198800"/>
            <a:ext cx="8323876" cy="1785255"/>
          </a:xfrm>
        </p:spPr>
        <p:txBody>
          <a:bodyPr anchor="b">
            <a:noAutofit/>
          </a:bodyPr>
          <a:lstStyle>
            <a:lvl1pPr algn="ctr">
              <a:defRPr sz="5400">
                <a:solidFill>
                  <a:schemeClr val="tx1"/>
                </a:solidFill>
              </a:defRPr>
            </a:lvl1pPr>
          </a:lstStyle>
          <a:p>
            <a:r>
              <a:rPr lang="en-US"/>
              <a:t>Presentation Title</a:t>
            </a:r>
            <a:endParaRPr lang="en-GB"/>
          </a:p>
        </p:txBody>
      </p:sp>
      <p:sp>
        <p:nvSpPr>
          <p:cNvPr id="3" name="Subtitle 2">
            <a:extLst>
              <a:ext uri="{FF2B5EF4-FFF2-40B4-BE49-F238E27FC236}">
                <a16:creationId xmlns:a16="http://schemas.microsoft.com/office/drawing/2014/main" id="{03AAFC3A-F3CB-4337-982B-14D542C7FB3F}"/>
              </a:ext>
            </a:extLst>
          </p:cNvPr>
          <p:cNvSpPr>
            <a:spLocks noGrp="1"/>
          </p:cNvSpPr>
          <p:nvPr userDrawn="1">
            <p:ph type="subTitle" idx="1"/>
          </p:nvPr>
        </p:nvSpPr>
        <p:spPr>
          <a:xfrm>
            <a:off x="1934062" y="3171600"/>
            <a:ext cx="8323876" cy="2264229"/>
          </a:xfrm>
        </p:spPr>
        <p:txBody>
          <a:bodyPr anchor="t">
            <a:normAutofit/>
          </a:bodyPr>
          <a:lstStyle>
            <a:lvl1pPr marL="0" indent="0" algn="ctr">
              <a:spcBef>
                <a:spcPts val="0"/>
              </a:spcBef>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4988F2E9-D8AE-42D2-891C-D865DB27B80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5480" y="5377046"/>
            <a:ext cx="1032475" cy="929228"/>
          </a:xfrm>
          <a:prstGeom prst="rect">
            <a:avLst/>
          </a:prstGeom>
        </p:spPr>
      </p:pic>
      <p:pic>
        <p:nvPicPr>
          <p:cNvPr id="11" name="Picture 10" descr="A green rectangular object with white lines&#10;&#10;Description automatically generated">
            <a:extLst>
              <a:ext uri="{FF2B5EF4-FFF2-40B4-BE49-F238E27FC236}">
                <a16:creationId xmlns:a16="http://schemas.microsoft.com/office/drawing/2014/main" id="{A2F4C8D9-26B4-ECFD-2EC3-DFD2A85ADC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634" r="39677" b="54532"/>
          <a:stretch/>
        </p:blipFill>
        <p:spPr>
          <a:xfrm rot="16200000">
            <a:off x="898976" y="-898976"/>
            <a:ext cx="860252" cy="2658204"/>
          </a:xfrm>
          <a:prstGeom prst="rect">
            <a:avLst/>
          </a:prstGeom>
        </p:spPr>
      </p:pic>
      <p:pic>
        <p:nvPicPr>
          <p:cNvPr id="12" name="Picture 11" descr="A green rectangular object with white lines&#10;&#10;Description automatically generated">
            <a:extLst>
              <a:ext uri="{FF2B5EF4-FFF2-40B4-BE49-F238E27FC236}">
                <a16:creationId xmlns:a16="http://schemas.microsoft.com/office/drawing/2014/main" id="{E3A1C8BF-507A-637B-E219-38EC3A09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877356" y="842384"/>
            <a:ext cx="860252" cy="895990"/>
          </a:xfrm>
          <a:prstGeom prst="rect">
            <a:avLst/>
          </a:prstGeom>
        </p:spPr>
      </p:pic>
      <p:pic>
        <p:nvPicPr>
          <p:cNvPr id="15" name="Picture 14" descr="A green rectangular object with white lines&#10;&#10;Description automatically generated">
            <a:extLst>
              <a:ext uri="{FF2B5EF4-FFF2-40B4-BE49-F238E27FC236}">
                <a16:creationId xmlns:a16="http://schemas.microsoft.com/office/drawing/2014/main" id="{BA415AD0-AD9B-9AB4-3CEB-7732AEF28E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153" t="16931" r="39677" b="73504"/>
          <a:stretch/>
        </p:blipFill>
        <p:spPr>
          <a:xfrm rot="16200000">
            <a:off x="157090" y="6101704"/>
            <a:ext cx="599205" cy="913388"/>
          </a:xfrm>
          <a:prstGeom prst="rect">
            <a:avLst/>
          </a:prstGeom>
        </p:spPr>
      </p:pic>
      <p:pic>
        <p:nvPicPr>
          <p:cNvPr id="16" name="Picture 15" descr="A green rectangular object with white lines&#10;&#10;Description automatically generated">
            <a:extLst>
              <a:ext uri="{FF2B5EF4-FFF2-40B4-BE49-F238E27FC236}">
                <a16:creationId xmlns:a16="http://schemas.microsoft.com/office/drawing/2014/main" id="{F90643EC-FDA8-6611-319A-E2F53B75A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931257" y="5380674"/>
            <a:ext cx="860252" cy="895990"/>
          </a:xfrm>
          <a:prstGeom prst="rect">
            <a:avLst/>
          </a:prstGeom>
        </p:spPr>
      </p:pic>
      <p:pic>
        <p:nvPicPr>
          <p:cNvPr id="17" name="Picture 16" descr="A green rectangular object with white lines&#10;&#10;Description automatically generated">
            <a:extLst>
              <a:ext uri="{FF2B5EF4-FFF2-40B4-BE49-F238E27FC236}">
                <a16:creationId xmlns:a16="http://schemas.microsoft.com/office/drawing/2014/main" id="{CD13B6B3-D3E8-8C96-5C03-DCF5054C65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18" name="Picture 17" descr="A green rectangular object with white lines&#10;&#10;Description automatically generated">
            <a:extLst>
              <a:ext uri="{FF2B5EF4-FFF2-40B4-BE49-F238E27FC236}">
                <a16:creationId xmlns:a16="http://schemas.microsoft.com/office/drawing/2014/main" id="{086B4F6C-9E05-3634-02EC-9FD119D1F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19" name="Picture 18" descr="A green rectangular object with white lines&#10;&#10;Description automatically generated">
            <a:extLst>
              <a:ext uri="{FF2B5EF4-FFF2-40B4-BE49-F238E27FC236}">
                <a16:creationId xmlns:a16="http://schemas.microsoft.com/office/drawing/2014/main" id="{E59E0839-D440-6C70-85EF-AEAB3B250D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0" name="Straight Connector 9">
            <a:extLst>
              <a:ext uri="{FF2B5EF4-FFF2-40B4-BE49-F238E27FC236}">
                <a16:creationId xmlns:a16="http://schemas.microsoft.com/office/drawing/2014/main" id="{01BC3B28-1C93-2E01-D12B-9438EF866A49}"/>
              </a:ext>
            </a:extLst>
          </p:cNvPr>
          <p:cNvCxnSpPr>
            <a:cxnSpLocks/>
          </p:cNvCxnSpPr>
          <p:nvPr userDrawn="1"/>
        </p:nvCxnSpPr>
        <p:spPr>
          <a:xfrm>
            <a:off x="8143748" y="5458192"/>
            <a:ext cx="0" cy="139980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C3C2DA-FE9F-A7DD-E95D-FEB3C56797F0}"/>
              </a:ext>
            </a:extLst>
          </p:cNvPr>
          <p:cNvCxnSpPr>
            <a:cxnSpLocks/>
          </p:cNvCxnSpPr>
          <p:nvPr userDrawn="1"/>
        </p:nvCxnSpPr>
        <p:spPr>
          <a:xfrm rot="5400000">
            <a:off x="8157329" y="5441767"/>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1EBAD2-8C3E-615F-6712-36926FABF4E9}"/>
              </a:ext>
            </a:extLst>
          </p:cNvPr>
          <p:cNvCxnSpPr>
            <a:cxnSpLocks/>
          </p:cNvCxnSpPr>
          <p:nvPr userDrawn="1"/>
        </p:nvCxnSpPr>
        <p:spPr>
          <a:xfrm>
            <a:off x="9031506" y="5458192"/>
            <a:ext cx="0" cy="139980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75918D-5A44-A29C-AE30-6BD50C06AAC7}"/>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D73ADD-3D96-8613-6BA0-6631BC3CF63C}"/>
              </a:ext>
            </a:extLst>
          </p:cNvPr>
          <p:cNvCxnSpPr>
            <a:cxnSpLocks/>
          </p:cNvCxnSpPr>
          <p:nvPr userDrawn="1"/>
        </p:nvCxnSpPr>
        <p:spPr>
          <a:xfrm>
            <a:off x="849961"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4C8A83-3965-8816-3121-5E989203D654}"/>
              </a:ext>
            </a:extLst>
          </p:cNvPr>
          <p:cNvCxnSpPr>
            <a:cxnSpLocks/>
          </p:cNvCxnSpPr>
          <p:nvPr userDrawn="1"/>
        </p:nvCxnSpPr>
        <p:spPr>
          <a:xfrm rot="5400000">
            <a:off x="863542" y="-23615"/>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C98FD0-5A1D-676E-356F-D9557FEB11E1}"/>
              </a:ext>
            </a:extLst>
          </p:cNvPr>
          <p:cNvCxnSpPr>
            <a:cxnSpLocks/>
          </p:cNvCxnSpPr>
          <p:nvPr userDrawn="1"/>
        </p:nvCxnSpPr>
        <p:spPr>
          <a:xfrm>
            <a:off x="1748477"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F2E4CF-3F91-DE00-350E-F67F4C5FDFD6}"/>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89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07B142-003B-4AFE-80B3-A862D6C0BD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C25245F-947D-454E-B2F4-E914F7ADE5B8}"/>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32594EF0-F66F-4E5C-8067-446F08A1B7A2}" type="datetime1">
              <a:rPr lang="en-GB" smtClean="0"/>
              <a:t>09/01/2025</a:t>
            </a:fld>
            <a:endParaRPr lang="en-GB"/>
          </a:p>
        </p:txBody>
      </p:sp>
      <p:sp>
        <p:nvSpPr>
          <p:cNvPr id="8" name="Footer Placeholder 4">
            <a:extLst>
              <a:ext uri="{FF2B5EF4-FFF2-40B4-BE49-F238E27FC236}">
                <a16:creationId xmlns:a16="http://schemas.microsoft.com/office/drawing/2014/main" id="{79F74532-390E-4BED-BE7F-9F1FDA1C6307}"/>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9" name="Slide Number Placeholder 5">
            <a:extLst>
              <a:ext uri="{FF2B5EF4-FFF2-40B4-BE49-F238E27FC236}">
                <a16:creationId xmlns:a16="http://schemas.microsoft.com/office/drawing/2014/main" id="{A1261A15-661E-4397-BB72-51CB0B80FCA8}"/>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10" name="Picture 9" descr="A green rectangular object with white lines&#10;&#10;Description automatically generated">
            <a:extLst>
              <a:ext uri="{FF2B5EF4-FFF2-40B4-BE49-F238E27FC236}">
                <a16:creationId xmlns:a16="http://schemas.microsoft.com/office/drawing/2014/main" id="{F4CAEF8D-B1E0-DD72-C827-1F0E1B396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11" name="Picture 10" descr="A green rectangular object with white lines&#10;&#10;Description automatically generated">
            <a:extLst>
              <a:ext uri="{FF2B5EF4-FFF2-40B4-BE49-F238E27FC236}">
                <a16:creationId xmlns:a16="http://schemas.microsoft.com/office/drawing/2014/main" id="{82C62833-67DB-B235-6240-E4E75B586F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12" name="Picture 11" descr="A green rectangular object with white lines&#10;&#10;Description automatically generated">
            <a:extLst>
              <a:ext uri="{FF2B5EF4-FFF2-40B4-BE49-F238E27FC236}">
                <a16:creationId xmlns:a16="http://schemas.microsoft.com/office/drawing/2014/main" id="{B7D9DBDB-DEA8-72A6-58FE-F6DCCE2842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5" name="Straight Connector 14">
            <a:extLst>
              <a:ext uri="{FF2B5EF4-FFF2-40B4-BE49-F238E27FC236}">
                <a16:creationId xmlns:a16="http://schemas.microsoft.com/office/drawing/2014/main" id="{D9009677-E5AA-57DB-708C-BCAB721FB275}"/>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3ECE27-BAFA-331E-1C31-5606F4FB9745}"/>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1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Lev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07B142-003B-4AFE-80B3-A862D6C0BDBF}"/>
              </a:ext>
            </a:extLst>
          </p:cNvPr>
          <p:cNvSpPr>
            <a:spLocks noGrp="1"/>
          </p:cNvSpPr>
          <p:nvPr>
            <p:ph idx="1"/>
          </p:nvPr>
        </p:nvSpPr>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F047097-12CB-41D8-B8F8-6CB987638135}"/>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DFAD9312-B1C1-42B3-9B5D-294798272E1F}" type="datetime1">
              <a:rPr lang="en-GB" smtClean="0"/>
              <a:t>09/01/2025</a:t>
            </a:fld>
            <a:endParaRPr lang="en-GB"/>
          </a:p>
        </p:txBody>
      </p:sp>
      <p:sp>
        <p:nvSpPr>
          <p:cNvPr id="8" name="Footer Placeholder 4">
            <a:extLst>
              <a:ext uri="{FF2B5EF4-FFF2-40B4-BE49-F238E27FC236}">
                <a16:creationId xmlns:a16="http://schemas.microsoft.com/office/drawing/2014/main" id="{5BD3E316-F08F-4B30-B7F6-B5C3AE6A77FB}"/>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9" name="Slide Number Placeholder 5">
            <a:extLst>
              <a:ext uri="{FF2B5EF4-FFF2-40B4-BE49-F238E27FC236}">
                <a16:creationId xmlns:a16="http://schemas.microsoft.com/office/drawing/2014/main" id="{1BDEF3A1-0789-4CA7-808C-499B371C0FFA}"/>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4" name="Picture 3" descr="A green rectangular object with white lines&#10;&#10;Description automatically generated">
            <a:extLst>
              <a:ext uri="{FF2B5EF4-FFF2-40B4-BE49-F238E27FC236}">
                <a16:creationId xmlns:a16="http://schemas.microsoft.com/office/drawing/2014/main" id="{519EEF78-507F-E922-2D22-BE21CBF44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5" name="Picture 4" descr="A green rectangular object with white lines&#10;&#10;Description automatically generated">
            <a:extLst>
              <a:ext uri="{FF2B5EF4-FFF2-40B4-BE49-F238E27FC236}">
                <a16:creationId xmlns:a16="http://schemas.microsoft.com/office/drawing/2014/main" id="{BE296DB4-7D6F-1338-5B23-9E9C586E8B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6" name="Picture 5" descr="A green rectangular object with white lines&#10;&#10;Description automatically generated">
            <a:extLst>
              <a:ext uri="{FF2B5EF4-FFF2-40B4-BE49-F238E27FC236}">
                <a16:creationId xmlns:a16="http://schemas.microsoft.com/office/drawing/2014/main" id="{DB8B5EBA-F9DB-86F5-8126-05C7EFC95E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5" name="Straight Connector 14">
            <a:extLst>
              <a:ext uri="{FF2B5EF4-FFF2-40B4-BE49-F238E27FC236}">
                <a16:creationId xmlns:a16="http://schemas.microsoft.com/office/drawing/2014/main" id="{E7E8044E-8416-2D85-B960-3727D33954B8}"/>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18CEC7-B4C9-12BD-E19C-FB98EFDF8F40}"/>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3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884497" y="897875"/>
            <a:ext cx="9262804" cy="99668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07B142-003B-4AFE-80B3-A862D6C0BDBF}"/>
              </a:ext>
            </a:extLst>
          </p:cNvPr>
          <p:cNvSpPr>
            <a:spLocks noGrp="1"/>
          </p:cNvSpPr>
          <p:nvPr>
            <p:ph idx="1"/>
          </p:nvPr>
        </p:nvSpPr>
        <p:spPr>
          <a:xfrm>
            <a:off x="884497" y="1971675"/>
            <a:ext cx="4414625"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9D29F2B8-E5CE-47BF-8F27-7D2F2F1937D4}"/>
              </a:ext>
            </a:extLst>
          </p:cNvPr>
          <p:cNvSpPr>
            <a:spLocks noGrp="1"/>
          </p:cNvSpPr>
          <p:nvPr>
            <p:ph idx="13"/>
          </p:nvPr>
        </p:nvSpPr>
        <p:spPr>
          <a:xfrm>
            <a:off x="5732676" y="1971674"/>
            <a:ext cx="4414625"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FAE1D507-1E03-41E3-A35C-41941335680B}"/>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FC5AF190-60B0-4BEE-A959-2D1DF7A50958}" type="datetime1">
              <a:rPr lang="en-GB" smtClean="0"/>
              <a:t>09/01/2025</a:t>
            </a:fld>
            <a:endParaRPr lang="en-GB"/>
          </a:p>
        </p:txBody>
      </p:sp>
      <p:sp>
        <p:nvSpPr>
          <p:cNvPr id="9" name="Footer Placeholder 4">
            <a:extLst>
              <a:ext uri="{FF2B5EF4-FFF2-40B4-BE49-F238E27FC236}">
                <a16:creationId xmlns:a16="http://schemas.microsoft.com/office/drawing/2014/main" id="{C76FC0C2-75C7-49AC-8811-8AA3C4DB18DD}"/>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10" name="Slide Number Placeholder 5">
            <a:extLst>
              <a:ext uri="{FF2B5EF4-FFF2-40B4-BE49-F238E27FC236}">
                <a16:creationId xmlns:a16="http://schemas.microsoft.com/office/drawing/2014/main" id="{951B0E0A-765B-4277-8BF8-13B11E03085B}"/>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11" name="Picture 10" descr="A green rectangular object with white lines&#10;&#10;Description automatically generated">
            <a:extLst>
              <a:ext uri="{FF2B5EF4-FFF2-40B4-BE49-F238E27FC236}">
                <a16:creationId xmlns:a16="http://schemas.microsoft.com/office/drawing/2014/main" id="{AFF631A7-BAF6-C62D-D476-B5D3D1E103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12" name="Picture 11" descr="A green rectangular object with white lines&#10;&#10;Description automatically generated">
            <a:extLst>
              <a:ext uri="{FF2B5EF4-FFF2-40B4-BE49-F238E27FC236}">
                <a16:creationId xmlns:a16="http://schemas.microsoft.com/office/drawing/2014/main" id="{400E7769-BDBA-2A42-0742-E02DB9F60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13" name="Picture 12" descr="A green rectangular object with white lines&#10;&#10;Description automatically generated">
            <a:extLst>
              <a:ext uri="{FF2B5EF4-FFF2-40B4-BE49-F238E27FC236}">
                <a16:creationId xmlns:a16="http://schemas.microsoft.com/office/drawing/2014/main" id="{F5A05963-39B3-B610-242B-D5291E299A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6" name="Straight Connector 15">
            <a:extLst>
              <a:ext uri="{FF2B5EF4-FFF2-40B4-BE49-F238E27FC236}">
                <a16:creationId xmlns:a16="http://schemas.microsoft.com/office/drawing/2014/main" id="{3FED12CE-4F67-0E8C-6CE5-467306AA8FEC}"/>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A35574-28F4-516C-6614-41E998570137}"/>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88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884497" y="897875"/>
            <a:ext cx="4414625" cy="996680"/>
          </a:xfrm>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7CA03489-C172-462D-808A-7AE7522315A6}"/>
              </a:ext>
            </a:extLst>
          </p:cNvPr>
          <p:cNvSpPr>
            <a:spLocks noGrp="1"/>
          </p:cNvSpPr>
          <p:nvPr>
            <p:ph type="pic" sz="quarter" idx="14"/>
          </p:nvPr>
        </p:nvSpPr>
        <p:spPr>
          <a:xfrm>
            <a:off x="6096000" y="1971674"/>
            <a:ext cx="4051300" cy="3765549"/>
          </a:xfrm>
        </p:spPr>
        <p:txBody>
          <a:bodyPr/>
          <a:lstStyle/>
          <a:p>
            <a:r>
              <a:rPr lang="en-US"/>
              <a:t>Click icon to add picture</a:t>
            </a:r>
            <a:endParaRPr lang="en-GB"/>
          </a:p>
        </p:txBody>
      </p:sp>
      <p:sp>
        <p:nvSpPr>
          <p:cNvPr id="8" name="Content Placeholder 2">
            <a:extLst>
              <a:ext uri="{FF2B5EF4-FFF2-40B4-BE49-F238E27FC236}">
                <a16:creationId xmlns:a16="http://schemas.microsoft.com/office/drawing/2014/main" id="{77AEC287-8EF2-497C-9E6B-7B3448F589EB}"/>
              </a:ext>
            </a:extLst>
          </p:cNvPr>
          <p:cNvSpPr>
            <a:spLocks noGrp="1"/>
          </p:cNvSpPr>
          <p:nvPr>
            <p:ph idx="1"/>
          </p:nvPr>
        </p:nvSpPr>
        <p:spPr>
          <a:xfrm>
            <a:off x="884497" y="1971675"/>
            <a:ext cx="4414625"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6EE1A6DA-D212-4A42-BB9B-E1222F62C2D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6211CA21-5838-4F03-BE1D-7CAC7EDC6B71}" type="datetime1">
              <a:rPr lang="en-GB" smtClean="0"/>
              <a:t>09/01/2025</a:t>
            </a:fld>
            <a:endParaRPr lang="en-GB"/>
          </a:p>
        </p:txBody>
      </p:sp>
      <p:sp>
        <p:nvSpPr>
          <p:cNvPr id="11" name="Footer Placeholder 4">
            <a:extLst>
              <a:ext uri="{FF2B5EF4-FFF2-40B4-BE49-F238E27FC236}">
                <a16:creationId xmlns:a16="http://schemas.microsoft.com/office/drawing/2014/main" id="{BA7BD1D1-5CF4-4783-B3AE-22A2B3E6B3F8}"/>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12" name="Slide Number Placeholder 5">
            <a:extLst>
              <a:ext uri="{FF2B5EF4-FFF2-40B4-BE49-F238E27FC236}">
                <a16:creationId xmlns:a16="http://schemas.microsoft.com/office/drawing/2014/main" id="{106D5583-90F2-481E-8444-7517FCEC975E}"/>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3" name="Picture 2" descr="A green rectangular object with white lines&#10;&#10;Description automatically generated">
            <a:extLst>
              <a:ext uri="{FF2B5EF4-FFF2-40B4-BE49-F238E27FC236}">
                <a16:creationId xmlns:a16="http://schemas.microsoft.com/office/drawing/2014/main" id="{2213174C-575C-BAF9-9B15-BF6AFC726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4" name="Picture 3" descr="A green rectangular object with white lines&#10;&#10;Description automatically generated">
            <a:extLst>
              <a:ext uri="{FF2B5EF4-FFF2-40B4-BE49-F238E27FC236}">
                <a16:creationId xmlns:a16="http://schemas.microsoft.com/office/drawing/2014/main" id="{70D3B9F8-87C2-F982-2B89-F4092B1938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5" name="Picture 4" descr="A green rectangular object with white lines&#10;&#10;Description automatically generated">
            <a:extLst>
              <a:ext uri="{FF2B5EF4-FFF2-40B4-BE49-F238E27FC236}">
                <a16:creationId xmlns:a16="http://schemas.microsoft.com/office/drawing/2014/main" id="{587F98A5-8A7A-CBC3-F923-82F47B5F21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6" name="Straight Connector 15">
            <a:extLst>
              <a:ext uri="{FF2B5EF4-FFF2-40B4-BE49-F238E27FC236}">
                <a16:creationId xmlns:a16="http://schemas.microsoft.com/office/drawing/2014/main" id="{678672AC-EA5F-4F3D-6136-D88D1F0DFCA2}"/>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41B118-6906-A289-BC0E-43D682B4AB4D}"/>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6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884497" y="897875"/>
            <a:ext cx="7359617" cy="99668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77AEC287-8EF2-497C-9E6B-7B3448F589EB}"/>
              </a:ext>
            </a:extLst>
          </p:cNvPr>
          <p:cNvSpPr>
            <a:spLocks noGrp="1"/>
          </p:cNvSpPr>
          <p:nvPr>
            <p:ph idx="1"/>
          </p:nvPr>
        </p:nvSpPr>
        <p:spPr>
          <a:xfrm>
            <a:off x="884497" y="1971675"/>
            <a:ext cx="7359617"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6EE1A6DA-D212-4A42-BB9B-E1222F62C2D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B363FAC7-7C1D-44B2-8249-ED33436A3EB0}" type="datetime1">
              <a:rPr lang="en-GB" smtClean="0"/>
              <a:t>09/01/2025</a:t>
            </a:fld>
            <a:endParaRPr lang="en-GB"/>
          </a:p>
        </p:txBody>
      </p:sp>
      <p:sp>
        <p:nvSpPr>
          <p:cNvPr id="11" name="Footer Placeholder 4">
            <a:extLst>
              <a:ext uri="{FF2B5EF4-FFF2-40B4-BE49-F238E27FC236}">
                <a16:creationId xmlns:a16="http://schemas.microsoft.com/office/drawing/2014/main" id="{BA7BD1D1-5CF4-4783-B3AE-22A2B3E6B3F8}"/>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12" name="Slide Number Placeholder 5">
            <a:extLst>
              <a:ext uri="{FF2B5EF4-FFF2-40B4-BE49-F238E27FC236}">
                <a16:creationId xmlns:a16="http://schemas.microsoft.com/office/drawing/2014/main" id="{106D5583-90F2-481E-8444-7517FCEC975E}"/>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
        <p:nvSpPr>
          <p:cNvPr id="16" name="Picture Placeholder 14">
            <a:extLst>
              <a:ext uri="{FF2B5EF4-FFF2-40B4-BE49-F238E27FC236}">
                <a16:creationId xmlns:a16="http://schemas.microsoft.com/office/drawing/2014/main" id="{6F2DA561-7A15-D838-044D-7B68BC26DC30}"/>
              </a:ext>
            </a:extLst>
          </p:cNvPr>
          <p:cNvSpPr>
            <a:spLocks noGrp="1"/>
          </p:cNvSpPr>
          <p:nvPr>
            <p:ph type="pic" sz="quarter" idx="10"/>
          </p:nvPr>
        </p:nvSpPr>
        <p:spPr>
          <a:xfrm>
            <a:off x="8799021" y="1762378"/>
            <a:ext cx="2881313" cy="2981141"/>
          </a:xfrm>
        </p:spPr>
        <p:txBody>
          <a:bodyPr/>
          <a:lstStyle>
            <a:lvl1pPr marL="0" indent="0">
              <a:buFontTx/>
              <a:buNone/>
              <a:defRPr/>
            </a:lvl1pPr>
          </a:lstStyle>
          <a:p>
            <a:endParaRPr lang="en-GB"/>
          </a:p>
        </p:txBody>
      </p:sp>
      <p:pic>
        <p:nvPicPr>
          <p:cNvPr id="3" name="Picture 2" descr="A green rectangular object with white lines&#10;&#10;Description automatically generated">
            <a:extLst>
              <a:ext uri="{FF2B5EF4-FFF2-40B4-BE49-F238E27FC236}">
                <a16:creationId xmlns:a16="http://schemas.microsoft.com/office/drawing/2014/main" id="{EB86075C-92EB-84D8-F93C-B6E7CB75FF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4" name="Picture 3" descr="A green rectangular object with white lines&#10;&#10;Description automatically generated">
            <a:extLst>
              <a:ext uri="{FF2B5EF4-FFF2-40B4-BE49-F238E27FC236}">
                <a16:creationId xmlns:a16="http://schemas.microsoft.com/office/drawing/2014/main" id="{E0B9E862-9A3F-B659-1535-ED0CB68814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9" name="Picture 8" descr="A green rectangular object with white lines&#10;&#10;Description automatically generated">
            <a:extLst>
              <a:ext uri="{FF2B5EF4-FFF2-40B4-BE49-F238E27FC236}">
                <a16:creationId xmlns:a16="http://schemas.microsoft.com/office/drawing/2014/main" id="{998D03A6-E59E-20F1-9F8C-51A77E4AB5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6" name="Straight Connector 5">
            <a:extLst>
              <a:ext uri="{FF2B5EF4-FFF2-40B4-BE49-F238E27FC236}">
                <a16:creationId xmlns:a16="http://schemas.microsoft.com/office/drawing/2014/main" id="{5D82E863-EA94-31E9-8644-11DCFB0A8B6E}"/>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5EB20E-57F6-9003-150D-C5745324A3BB}"/>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88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5427468" y="897875"/>
            <a:ext cx="5414703" cy="99668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77AEC287-8EF2-497C-9E6B-7B3448F589EB}"/>
              </a:ext>
            </a:extLst>
          </p:cNvPr>
          <p:cNvSpPr>
            <a:spLocks noGrp="1"/>
          </p:cNvSpPr>
          <p:nvPr>
            <p:ph idx="1"/>
          </p:nvPr>
        </p:nvSpPr>
        <p:spPr>
          <a:xfrm>
            <a:off x="5427468" y="1971675"/>
            <a:ext cx="5414703" cy="3238954"/>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4" name="Graphic 23">
            <a:extLst>
              <a:ext uri="{FF2B5EF4-FFF2-40B4-BE49-F238E27FC236}">
                <a16:creationId xmlns:a16="http://schemas.microsoft.com/office/drawing/2014/main" id="{354291B9-CD6F-4EE2-B4D4-83A4DB4726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5480" y="5377046"/>
            <a:ext cx="1032475" cy="929228"/>
          </a:xfrm>
          <a:prstGeom prst="rect">
            <a:avLst/>
          </a:prstGeom>
        </p:spPr>
      </p:pic>
      <p:sp>
        <p:nvSpPr>
          <p:cNvPr id="10" name="Date Placeholder 3">
            <a:extLst>
              <a:ext uri="{FF2B5EF4-FFF2-40B4-BE49-F238E27FC236}">
                <a16:creationId xmlns:a16="http://schemas.microsoft.com/office/drawing/2014/main" id="{6EE1A6DA-D212-4A42-BB9B-E1222F62C2D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2351B06B-8C99-4BE9-B82A-F3EE0483E5DF}" type="datetime1">
              <a:rPr lang="en-GB" smtClean="0"/>
              <a:t>09/01/2025</a:t>
            </a:fld>
            <a:endParaRPr lang="en-GB"/>
          </a:p>
        </p:txBody>
      </p:sp>
      <p:sp>
        <p:nvSpPr>
          <p:cNvPr id="11" name="Footer Placeholder 4">
            <a:extLst>
              <a:ext uri="{FF2B5EF4-FFF2-40B4-BE49-F238E27FC236}">
                <a16:creationId xmlns:a16="http://schemas.microsoft.com/office/drawing/2014/main" id="{BA7BD1D1-5CF4-4783-B3AE-22A2B3E6B3F8}"/>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12" name="Slide Number Placeholder 5">
            <a:extLst>
              <a:ext uri="{FF2B5EF4-FFF2-40B4-BE49-F238E27FC236}">
                <a16:creationId xmlns:a16="http://schemas.microsoft.com/office/drawing/2014/main" id="{106D5583-90F2-481E-8444-7517FCEC975E}"/>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
        <p:nvSpPr>
          <p:cNvPr id="4" name="Picture Placeholder 14">
            <a:extLst>
              <a:ext uri="{FF2B5EF4-FFF2-40B4-BE49-F238E27FC236}">
                <a16:creationId xmlns:a16="http://schemas.microsoft.com/office/drawing/2014/main" id="{D860B2D0-DC96-33C8-E1C5-C1FD5E5BA261}"/>
              </a:ext>
            </a:extLst>
          </p:cNvPr>
          <p:cNvSpPr>
            <a:spLocks noGrp="1"/>
          </p:cNvSpPr>
          <p:nvPr>
            <p:ph type="pic" sz="quarter" idx="10"/>
          </p:nvPr>
        </p:nvSpPr>
        <p:spPr>
          <a:xfrm>
            <a:off x="1745952" y="860251"/>
            <a:ext cx="2881313" cy="2879725"/>
          </a:xfrm>
        </p:spPr>
        <p:txBody>
          <a:bodyPr/>
          <a:lstStyle>
            <a:lvl1pPr marL="0" indent="0">
              <a:buFontTx/>
              <a:buNone/>
              <a:defRPr/>
            </a:lvl1pPr>
          </a:lstStyle>
          <a:p>
            <a:endParaRPr lang="en-GB"/>
          </a:p>
        </p:txBody>
      </p:sp>
      <p:sp>
        <p:nvSpPr>
          <p:cNvPr id="6" name="Picture Placeholder 5">
            <a:extLst>
              <a:ext uri="{FF2B5EF4-FFF2-40B4-BE49-F238E27FC236}">
                <a16:creationId xmlns:a16="http://schemas.microsoft.com/office/drawing/2014/main" id="{5D72CC7A-D634-AB9F-283B-1FACEB9D2B10}"/>
              </a:ext>
            </a:extLst>
          </p:cNvPr>
          <p:cNvSpPr>
            <a:spLocks noGrp="1"/>
          </p:cNvSpPr>
          <p:nvPr>
            <p:ph type="pic" sz="quarter" idx="11"/>
          </p:nvPr>
        </p:nvSpPr>
        <p:spPr>
          <a:xfrm>
            <a:off x="615057" y="3739976"/>
            <a:ext cx="2226432" cy="2198915"/>
          </a:xfrm>
        </p:spPr>
        <p:txBody>
          <a:bodyPr/>
          <a:lstStyle/>
          <a:p>
            <a:endParaRPr lang="en-GB"/>
          </a:p>
        </p:txBody>
      </p:sp>
      <p:pic>
        <p:nvPicPr>
          <p:cNvPr id="3" name="Picture 2" descr="A green rectangular object with white lines&#10;&#10;Description automatically generated">
            <a:extLst>
              <a:ext uri="{FF2B5EF4-FFF2-40B4-BE49-F238E27FC236}">
                <a16:creationId xmlns:a16="http://schemas.microsoft.com/office/drawing/2014/main" id="{EA6B5B7B-DE30-286B-6D59-4406F8D844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634" r="39677" b="54532"/>
          <a:stretch/>
        </p:blipFill>
        <p:spPr>
          <a:xfrm rot="16200000">
            <a:off x="898976" y="-898976"/>
            <a:ext cx="860252" cy="2658204"/>
          </a:xfrm>
          <a:prstGeom prst="rect">
            <a:avLst/>
          </a:prstGeom>
        </p:spPr>
      </p:pic>
      <p:pic>
        <p:nvPicPr>
          <p:cNvPr id="7" name="Picture 6" descr="A green rectangular object with white lines&#10;&#10;Description automatically generated">
            <a:extLst>
              <a:ext uri="{FF2B5EF4-FFF2-40B4-BE49-F238E27FC236}">
                <a16:creationId xmlns:a16="http://schemas.microsoft.com/office/drawing/2014/main" id="{37466A7B-D57E-81B7-0323-053835B291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113" r="39677" b="73504"/>
          <a:stretch/>
        </p:blipFill>
        <p:spPr>
          <a:xfrm rot="16200000">
            <a:off x="867831" y="842384"/>
            <a:ext cx="860252" cy="895990"/>
          </a:xfrm>
          <a:prstGeom prst="rect">
            <a:avLst/>
          </a:prstGeom>
        </p:spPr>
      </p:pic>
      <p:pic>
        <p:nvPicPr>
          <p:cNvPr id="15" name="Picture 14" descr="A green rectangular object with white lines&#10;&#10;Description automatically generated">
            <a:extLst>
              <a:ext uri="{FF2B5EF4-FFF2-40B4-BE49-F238E27FC236}">
                <a16:creationId xmlns:a16="http://schemas.microsoft.com/office/drawing/2014/main" id="{6972EFC6-6778-BF9A-23E9-5D30E188EE4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113" r="39677" b="73504"/>
          <a:stretch/>
        </p:blipFill>
        <p:spPr>
          <a:xfrm rot="16200000">
            <a:off x="3749144" y="3722107"/>
            <a:ext cx="860252" cy="895990"/>
          </a:xfrm>
          <a:prstGeom prst="rect">
            <a:avLst/>
          </a:prstGeom>
        </p:spPr>
      </p:pic>
      <p:pic>
        <p:nvPicPr>
          <p:cNvPr id="16" name="Picture 15" descr="A green rectangular object with white lines&#10;&#10;Description automatically generated">
            <a:extLst>
              <a:ext uri="{FF2B5EF4-FFF2-40B4-BE49-F238E27FC236}">
                <a16:creationId xmlns:a16="http://schemas.microsoft.com/office/drawing/2014/main" id="{6ABB2177-802A-E8E1-60B1-B6501680E17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113" r="39677" b="73504"/>
          <a:stretch/>
        </p:blipFill>
        <p:spPr>
          <a:xfrm rot="16200000">
            <a:off x="2859357" y="4582359"/>
            <a:ext cx="860252" cy="895990"/>
          </a:xfrm>
          <a:prstGeom prst="rect">
            <a:avLst/>
          </a:prstGeom>
        </p:spPr>
      </p:pic>
      <p:cxnSp>
        <p:nvCxnSpPr>
          <p:cNvPr id="5" name="Straight Connector 4">
            <a:extLst>
              <a:ext uri="{FF2B5EF4-FFF2-40B4-BE49-F238E27FC236}">
                <a16:creationId xmlns:a16="http://schemas.microsoft.com/office/drawing/2014/main" id="{499F95F5-0524-CA7A-F1C9-B6FDD72BCF0D}"/>
              </a:ext>
            </a:extLst>
          </p:cNvPr>
          <p:cNvCxnSpPr>
            <a:cxnSpLocks/>
          </p:cNvCxnSpPr>
          <p:nvPr userDrawn="1"/>
        </p:nvCxnSpPr>
        <p:spPr>
          <a:xfrm>
            <a:off x="849961"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3C6F480-952D-26AD-3306-B46A0D911DBA}"/>
              </a:ext>
            </a:extLst>
          </p:cNvPr>
          <p:cNvCxnSpPr>
            <a:cxnSpLocks/>
          </p:cNvCxnSpPr>
          <p:nvPr userDrawn="1"/>
        </p:nvCxnSpPr>
        <p:spPr>
          <a:xfrm rot="5400000">
            <a:off x="863542" y="-23615"/>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6DFA7A-C054-7504-3EEA-2DD1588EE026}"/>
              </a:ext>
            </a:extLst>
          </p:cNvPr>
          <p:cNvCxnSpPr>
            <a:cxnSpLocks/>
          </p:cNvCxnSpPr>
          <p:nvPr userDrawn="1"/>
        </p:nvCxnSpPr>
        <p:spPr>
          <a:xfrm>
            <a:off x="1748477"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44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9FEFE-A119-432E-94DF-DF8BA4957480}"/>
              </a:ext>
            </a:extLst>
          </p:cNvPr>
          <p:cNvSpPr>
            <a:spLocks noGrp="1"/>
          </p:cNvSpPr>
          <p:nvPr>
            <p:ph type="title"/>
          </p:nvPr>
        </p:nvSpPr>
        <p:spPr>
          <a:xfrm>
            <a:off x="884497" y="897875"/>
            <a:ext cx="9262804" cy="996680"/>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276DC0-00A3-466C-8B36-A8A5D775862D}"/>
              </a:ext>
            </a:extLst>
          </p:cNvPr>
          <p:cNvSpPr>
            <a:spLocks noGrp="1"/>
          </p:cNvSpPr>
          <p:nvPr>
            <p:ph type="body" idx="1"/>
          </p:nvPr>
        </p:nvSpPr>
        <p:spPr>
          <a:xfrm>
            <a:off x="884496" y="1971675"/>
            <a:ext cx="9262804" cy="39884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E68AAE-4E5E-4F0C-A303-9A207B52CCBE}"/>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FA222316-84E3-45CF-BBFA-236CF135341F}" type="datetime1">
              <a:rPr lang="en-GB" smtClean="0"/>
              <a:t>09/01/2025</a:t>
            </a:fld>
            <a:endParaRPr lang="en-GB"/>
          </a:p>
        </p:txBody>
      </p:sp>
      <p:sp>
        <p:nvSpPr>
          <p:cNvPr id="5" name="Footer Placeholder 4">
            <a:extLst>
              <a:ext uri="{FF2B5EF4-FFF2-40B4-BE49-F238E27FC236}">
                <a16:creationId xmlns:a16="http://schemas.microsoft.com/office/drawing/2014/main" id="{52B63D89-63E2-473C-8991-8BE799F6FDEF}"/>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Toolkit </a:t>
            </a:r>
          </a:p>
        </p:txBody>
      </p:sp>
      <p:sp>
        <p:nvSpPr>
          <p:cNvPr id="6" name="Slide Number Placeholder 5">
            <a:extLst>
              <a:ext uri="{FF2B5EF4-FFF2-40B4-BE49-F238E27FC236}">
                <a16:creationId xmlns:a16="http://schemas.microsoft.com/office/drawing/2014/main" id="{AFD6F052-8F7A-4D57-BD73-03E3C0DD37E5}"/>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10" name="Graphic 9">
            <a:extLst>
              <a:ext uri="{FF2B5EF4-FFF2-40B4-BE49-F238E27FC236}">
                <a16:creationId xmlns:a16="http://schemas.microsoft.com/office/drawing/2014/main" id="{6C7B6F71-5619-438A-8AC4-DA486E9E4A6F}"/>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55480" y="5377046"/>
            <a:ext cx="1032475" cy="929228"/>
          </a:xfrm>
          <a:prstGeom prst="rect">
            <a:avLst/>
          </a:prstGeom>
        </p:spPr>
      </p:pic>
    </p:spTree>
    <p:extLst>
      <p:ext uri="{BB962C8B-B14F-4D97-AF65-F5344CB8AC3E}">
        <p14:creationId xmlns:p14="http://schemas.microsoft.com/office/powerpoint/2010/main" val="103760140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0" r:id="rId4"/>
    <p:sldLayoutId id="2147483657" r:id="rId5"/>
    <p:sldLayoutId id="2147483658" r:id="rId6"/>
    <p:sldLayoutId id="2147483659" r:id="rId7"/>
    <p:sldLayoutId id="2147483661" r:id="rId8"/>
    <p:sldLayoutId id="2147483662" r:id="rId9"/>
    <p:sldLayoutId id="2147483651" r:id="rId10"/>
    <p:sldLayoutId id="2147483664" r:id="rId11"/>
    <p:sldLayoutId id="2147483654" r:id="rId12"/>
    <p:sldLayoutId id="214748365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1pPr>
      <a:lvl2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2pPr>
      <a:lvl3pPr marL="990600" indent="-276225"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3pPr>
      <a:lvl4pPr marL="1343025"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1704975"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mhfaengland.org/social-card-x-twitter" TargetMode="External"/><Relationship Id="rId2" Type="http://schemas.openxmlformats.org/officeDocument/2006/relationships/hyperlink" Target="https://mhfaengland.org/social-card-instagram" TargetMode="External"/><Relationship Id="rId1" Type="http://schemas.openxmlformats.org/officeDocument/2006/relationships/slideLayout" Target="../slideLayouts/slideLayout6.xml"/><Relationship Id="rId6" Type="http://schemas.openxmlformats.org/officeDocument/2006/relationships/hyperlink" Target="https://mhfaengland.org/social-card-fb" TargetMode="External"/><Relationship Id="rId5" Type="http://schemas.openxmlformats.org/officeDocument/2006/relationships/image" Target="../media/image15.png"/><Relationship Id="rId4" Type="http://schemas.openxmlformats.org/officeDocument/2006/relationships/hyperlink" Target="https://mhfaengland.org/social-card-linkedI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mhfaengland.org/mhfa-centre/campaigns/my-whole-self-2025/"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mhfaengland.org/mhfa-centre/campaigns/my-whole-self-2025/"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mhfaengland.org/mhfa-centre/campaigns/my-whole-self-2025/"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mhfaengland.org/mhfa-centre/campaigns/my-whole-self-2025/https:/mhfaengland.org/mhfa-centre/campaigns/my-whole-self-2025/"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media@mhfaengland.org" TargetMode="Externa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mhfaengland.org/mhfa-centre/campaigns/my-whole-self-2025/"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mhfaengland.org/mhfa-centre/campaigns/my-whole-self-2025/" TargetMode="External"/><Relationship Id="rId2" Type="http://schemas.openxmlformats.org/officeDocument/2006/relationships/hyperlink" Target="https://mhfaengland.org/my-whole-self/"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mhfaengland.org/my-whole-self-email-banner" TargetMode="External"/><Relationship Id="rId1" Type="http://schemas.openxmlformats.org/officeDocument/2006/relationships/slideLayout" Target="../slideLayouts/slideLayout6.xml"/><Relationship Id="rId4" Type="http://schemas.openxmlformats.org/officeDocument/2006/relationships/hyperlink" Target="https://mhfaengland.org/my-whole-self-email-banner-202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mhfaengland.org/mhfa-centre/campaigns/my-whole-self-2025/" TargetMode="External"/><Relationship Id="rId2" Type="http://schemas.openxmlformats.org/officeDocument/2006/relationships/hyperlink" Target="https://mhfaengland.org/mws-selfie-templat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D24D4D-9BCB-657F-8DC1-1417C5A944E8}"/>
              </a:ext>
            </a:extLst>
          </p:cNvPr>
          <p:cNvSpPr txBox="1"/>
          <p:nvPr/>
        </p:nvSpPr>
        <p:spPr>
          <a:xfrm>
            <a:off x="878271" y="4518226"/>
            <a:ext cx="4742353" cy="769441"/>
          </a:xfrm>
          <a:prstGeom prst="rect">
            <a:avLst/>
          </a:prstGeom>
          <a:noFill/>
        </p:spPr>
        <p:txBody>
          <a:bodyPr wrap="square" rtlCol="0">
            <a:spAutoFit/>
          </a:bodyPr>
          <a:lstStyle/>
          <a:p>
            <a:pPr algn="l" rtl="0" fontAlgn="base"/>
            <a:r>
              <a:rPr lang="en-GB" sz="2800" b="1" i="0">
                <a:solidFill>
                  <a:schemeClr val="bg1"/>
                </a:solidFill>
                <a:effectLst/>
                <a:latin typeface="Lato" panose="020F0502020204030203" pitchFamily="34" charset="0"/>
                <a:ea typeface="Lato" panose="020F0502020204030203" pitchFamily="34" charset="0"/>
                <a:cs typeface="Lato" panose="020F0502020204030203" pitchFamily="34" charset="0"/>
              </a:rPr>
              <a:t>Campaign toolkit </a:t>
            </a:r>
          </a:p>
          <a:p>
            <a:pPr algn="l" rtl="0" fontAlgn="base"/>
            <a:r>
              <a:rPr lang="en-GB" sz="1500" b="0" i="0">
                <a:solidFill>
                  <a:schemeClr val="bg1"/>
                </a:solidFill>
                <a:effectLst/>
                <a:latin typeface="+mj-lt"/>
              </a:rPr>
              <a:t>Brought to you by Mental Health First Aid England</a:t>
            </a:r>
            <a:r>
              <a:rPr lang="en-GB" sz="1500" b="0" i="0" baseline="30000">
                <a:solidFill>
                  <a:schemeClr val="bg1"/>
                </a:solidFill>
                <a:effectLst/>
                <a:latin typeface="+mj-lt"/>
              </a:rPr>
              <a:t>® </a:t>
            </a:r>
          </a:p>
        </p:txBody>
      </p:sp>
      <p:pic>
        <p:nvPicPr>
          <p:cNvPr id="3" name="Picture 2" descr="A white circle with black lines and dots&#10;&#10;Description automatically generated">
            <a:extLst>
              <a:ext uri="{FF2B5EF4-FFF2-40B4-BE49-F238E27FC236}">
                <a16:creationId xmlns:a16="http://schemas.microsoft.com/office/drawing/2014/main" id="{5CC8291D-4F00-A5D2-6A8D-04F6CB154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19" y="279070"/>
            <a:ext cx="5058562" cy="4623877"/>
          </a:xfrm>
          <a:prstGeom prst="rect">
            <a:avLst/>
          </a:prstGeom>
        </p:spPr>
      </p:pic>
      <p:pic>
        <p:nvPicPr>
          <p:cNvPr id="4" name="Picture 3" descr="A white letter on a black background&#10;&#10;Description automatically generated">
            <a:extLst>
              <a:ext uri="{FF2B5EF4-FFF2-40B4-BE49-F238E27FC236}">
                <a16:creationId xmlns:a16="http://schemas.microsoft.com/office/drawing/2014/main" id="{D796EF93-057B-1FB7-0D66-41F684153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02" y="5410357"/>
            <a:ext cx="1265913" cy="1265913"/>
          </a:xfrm>
          <a:prstGeom prst="rect">
            <a:avLst/>
          </a:prstGeom>
        </p:spPr>
      </p:pic>
      <p:sp>
        <p:nvSpPr>
          <p:cNvPr id="5" name="TextBox 4">
            <a:extLst>
              <a:ext uri="{FF2B5EF4-FFF2-40B4-BE49-F238E27FC236}">
                <a16:creationId xmlns:a16="http://schemas.microsoft.com/office/drawing/2014/main" id="{5D209FD3-D71C-2707-3EE2-FC7C9993C7B0}"/>
              </a:ext>
            </a:extLst>
          </p:cNvPr>
          <p:cNvSpPr txBox="1"/>
          <p:nvPr/>
        </p:nvSpPr>
        <p:spPr>
          <a:xfrm>
            <a:off x="3819324" y="6266986"/>
            <a:ext cx="1667076" cy="261610"/>
          </a:xfrm>
          <a:prstGeom prst="rect">
            <a:avLst/>
          </a:prstGeom>
          <a:noFill/>
        </p:spPr>
        <p:txBody>
          <a:bodyPr wrap="square" lIns="91440" tIns="45720" rIns="91440" bIns="45720" anchor="t">
            <a:spAutoFit/>
          </a:bodyPr>
          <a:lstStyle/>
          <a:p>
            <a:pPr algn="l"/>
            <a:r>
              <a:rPr lang="en-GB" sz="1100" b="1">
                <a:solidFill>
                  <a:schemeClr val="bg1"/>
                </a:solidFill>
              </a:rPr>
              <a:t>© MHFA England 2025 </a:t>
            </a:r>
          </a:p>
        </p:txBody>
      </p:sp>
    </p:spTree>
    <p:extLst>
      <p:ext uri="{BB962C8B-B14F-4D97-AF65-F5344CB8AC3E}">
        <p14:creationId xmlns:p14="http://schemas.microsoft.com/office/powerpoint/2010/main" val="390997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10</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8964178"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endParaRPr lang="en-GB" sz="1800" b="0" i="0" u="none" strike="noStrike">
              <a:solidFill>
                <a:srgbClr val="000000"/>
              </a:solidFill>
              <a:effectLst/>
              <a:latin typeface="Lato" panose="020F0502020204030203" pitchFamily="34" charset="0"/>
            </a:endParaRPr>
          </a:p>
          <a:p>
            <a:pPr algn="l" rtl="0" fontAlgn="base"/>
            <a:r>
              <a:rPr lang="en-GB" b="0" i="0" u="none" strike="noStrike">
                <a:solidFill>
                  <a:srgbClr val="000000"/>
                </a:solidFill>
                <a:effectLst/>
                <a:latin typeface="Lato" panose="020F0502020204030203" pitchFamily="34" charset="0"/>
              </a:rPr>
              <a:t>Download these by clicking on the links below.</a:t>
            </a:r>
            <a:r>
              <a:rPr lang="en-GB" b="0" i="0">
                <a:solidFill>
                  <a:srgbClr val="000000"/>
                </a:solidFill>
                <a:effectLst/>
                <a:latin typeface="Lato" panose="020F0502020204030203" pitchFamily="34" charset="0"/>
              </a:rPr>
              <a:t>​</a:t>
            </a:r>
            <a:endParaRPr lang="en-GB"/>
          </a:p>
        </p:txBody>
      </p:sp>
      <p:sp>
        <p:nvSpPr>
          <p:cNvPr id="12" name="Title 3">
            <a:extLst>
              <a:ext uri="{FF2B5EF4-FFF2-40B4-BE49-F238E27FC236}">
                <a16:creationId xmlns:a16="http://schemas.microsoft.com/office/drawing/2014/main" id="{47160297-42FC-2DD7-7A92-913616385B59}"/>
              </a:ext>
            </a:extLst>
          </p:cNvPr>
          <p:cNvSpPr txBox="1">
            <a:spLocks/>
          </p:cNvSpPr>
          <p:nvPr/>
        </p:nvSpPr>
        <p:spPr>
          <a:xfrm>
            <a:off x="884497" y="896400"/>
            <a:ext cx="8792903" cy="99668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GB" dirty="0"/>
              <a:t>Join the conversation online: Use our social cards​</a:t>
            </a:r>
          </a:p>
        </p:txBody>
      </p:sp>
      <p:pic>
        <p:nvPicPr>
          <p:cNvPr id="1026" name="Picture 2">
            <a:hlinkClick r:id="rId2"/>
            <a:extLst>
              <a:ext uri="{FF2B5EF4-FFF2-40B4-BE49-F238E27FC236}">
                <a16:creationId xmlns:a16="http://schemas.microsoft.com/office/drawing/2014/main" id="{2E441846-B729-4FEC-9DF2-9E2FD158F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64263" y="2892623"/>
            <a:ext cx="1763660" cy="1478471"/>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pic>
        <p:nvPicPr>
          <p:cNvPr id="1027" name="Picture 3">
            <a:hlinkClick r:id="rId4"/>
            <a:extLst>
              <a:ext uri="{FF2B5EF4-FFF2-40B4-BE49-F238E27FC236}">
                <a16:creationId xmlns:a16="http://schemas.microsoft.com/office/drawing/2014/main" id="{5211ADD4-CCA2-6FB7-14FF-2677EE485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270085" y="2892623"/>
            <a:ext cx="2852952" cy="1490668"/>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pic>
        <p:nvPicPr>
          <p:cNvPr id="1028" name="Picture 4">
            <a:hlinkClick r:id="rId6"/>
            <a:extLst>
              <a:ext uri="{FF2B5EF4-FFF2-40B4-BE49-F238E27FC236}">
                <a16:creationId xmlns:a16="http://schemas.microsoft.com/office/drawing/2014/main" id="{D942D6AA-A94B-F5A2-080B-ACC283DB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09562" y="4767359"/>
            <a:ext cx="1743342" cy="1461440"/>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pic>
        <p:nvPicPr>
          <p:cNvPr id="1029" name="Picture 5">
            <a:hlinkClick r:id="rId7"/>
            <a:extLst>
              <a:ext uri="{FF2B5EF4-FFF2-40B4-BE49-F238E27FC236}">
                <a16:creationId xmlns:a16="http://schemas.microsoft.com/office/drawing/2014/main" id="{16407A44-5104-9BFD-A5F1-16DD3016D9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768735" y="4767359"/>
            <a:ext cx="2624096" cy="1476054"/>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FB042CC-4FFF-7E33-7030-8B8DCD507539}"/>
              </a:ext>
            </a:extLst>
          </p:cNvPr>
          <p:cNvSpPr txBox="1"/>
          <p:nvPr/>
        </p:nvSpPr>
        <p:spPr>
          <a:xfrm>
            <a:off x="800100" y="2892623"/>
            <a:ext cx="1207382" cy="369332"/>
          </a:xfrm>
          <a:prstGeom prst="rect">
            <a:avLst/>
          </a:prstGeom>
          <a:noFill/>
        </p:spPr>
        <p:txBody>
          <a:bodyPr wrap="none" rtlCol="0">
            <a:spAutoFit/>
          </a:bodyPr>
          <a:lstStyle/>
          <a:p>
            <a:r>
              <a:rPr lang="en-GB" sz="1800" b="1" i="0" strike="noStrike">
                <a:solidFill>
                  <a:srgbClr val="61A534"/>
                </a:solidFill>
                <a:effectLst/>
                <a:latin typeface="Lato" panose="020F0502020204030203" pitchFamily="34" charset="0"/>
                <a:hlinkClick r:id="rId2">
                  <a:extLst>
                    <a:ext uri="{A12FA001-AC4F-418D-AE19-62706E023703}">
                      <ahyp:hlinkClr xmlns:ahyp="http://schemas.microsoft.com/office/drawing/2018/hyperlinkcolor" val="tx"/>
                    </a:ext>
                  </a:extLst>
                </a:hlinkClick>
              </a:rPr>
              <a:t>Instagram</a:t>
            </a:r>
            <a:r>
              <a:rPr lang="en-GB" sz="1800" b="0" i="0">
                <a:solidFill>
                  <a:srgbClr val="61A534"/>
                </a:solidFill>
                <a:effectLst/>
                <a:latin typeface="Calibri" panose="020F0502020204030204" pitchFamily="34" charset="0"/>
              </a:rPr>
              <a:t>​</a:t>
            </a:r>
            <a:endParaRPr lang="en-GB">
              <a:solidFill>
                <a:srgbClr val="61A534"/>
              </a:solidFill>
            </a:endParaRPr>
          </a:p>
        </p:txBody>
      </p:sp>
      <p:sp>
        <p:nvSpPr>
          <p:cNvPr id="14" name="TextBox 13">
            <a:extLst>
              <a:ext uri="{FF2B5EF4-FFF2-40B4-BE49-F238E27FC236}">
                <a16:creationId xmlns:a16="http://schemas.microsoft.com/office/drawing/2014/main" id="{D6147880-9F8D-0209-5B26-B0252640B9DC}"/>
              </a:ext>
            </a:extLst>
          </p:cNvPr>
          <p:cNvSpPr txBox="1"/>
          <p:nvPr/>
        </p:nvSpPr>
        <p:spPr>
          <a:xfrm>
            <a:off x="4114561" y="2892623"/>
            <a:ext cx="1071127" cy="369332"/>
          </a:xfrm>
          <a:prstGeom prst="rect">
            <a:avLst/>
          </a:prstGeom>
          <a:noFill/>
        </p:spPr>
        <p:txBody>
          <a:bodyPr wrap="none" rtlCol="0">
            <a:spAutoFit/>
          </a:bodyPr>
          <a:lstStyle/>
          <a:p>
            <a:r>
              <a:rPr lang="en-GB" sz="1800" b="1" i="0" u="sng" strike="noStrike">
                <a:solidFill>
                  <a:srgbClr val="61A534"/>
                </a:solidFill>
                <a:effectLst/>
                <a:latin typeface="Lato" panose="020F0502020204030203" pitchFamily="34" charset="0"/>
                <a:hlinkClick r:id="rId4">
                  <a:extLst>
                    <a:ext uri="{A12FA001-AC4F-418D-AE19-62706E023703}">
                      <ahyp:hlinkClr xmlns:ahyp="http://schemas.microsoft.com/office/drawing/2018/hyperlinkcolor" val="tx"/>
                    </a:ext>
                  </a:extLst>
                </a:hlinkClick>
              </a:rPr>
              <a:t>LinkedIn</a:t>
            </a:r>
            <a:r>
              <a:rPr lang="en-GB" sz="1800" b="0" i="0">
                <a:solidFill>
                  <a:srgbClr val="61A534"/>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a:t>
            </a:r>
            <a:endParaRPr lang="en-GB">
              <a:solidFill>
                <a:srgbClr val="61A534"/>
              </a:solidFill>
            </a:endParaRPr>
          </a:p>
        </p:txBody>
      </p:sp>
      <p:sp>
        <p:nvSpPr>
          <p:cNvPr id="15" name="TextBox 14">
            <a:extLst>
              <a:ext uri="{FF2B5EF4-FFF2-40B4-BE49-F238E27FC236}">
                <a16:creationId xmlns:a16="http://schemas.microsoft.com/office/drawing/2014/main" id="{F9C1918C-1221-CF7E-93E3-9F6C8BFB49D9}"/>
              </a:ext>
            </a:extLst>
          </p:cNvPr>
          <p:cNvSpPr txBox="1"/>
          <p:nvPr/>
        </p:nvSpPr>
        <p:spPr>
          <a:xfrm>
            <a:off x="3040207" y="4767359"/>
            <a:ext cx="1207382" cy="369332"/>
          </a:xfrm>
          <a:prstGeom prst="rect">
            <a:avLst/>
          </a:prstGeom>
          <a:noFill/>
        </p:spPr>
        <p:txBody>
          <a:bodyPr wrap="none" rtlCol="0">
            <a:spAutoFit/>
          </a:bodyPr>
          <a:lstStyle/>
          <a:p>
            <a:r>
              <a:rPr lang="en-GB" sz="1800" b="1" i="0" u="sng" strike="noStrike">
                <a:solidFill>
                  <a:srgbClr val="61A534"/>
                </a:solidFill>
                <a:effectLst/>
                <a:latin typeface="Lato" panose="020F0502020204030203" pitchFamily="34" charset="0"/>
                <a:hlinkClick r:id="rId6">
                  <a:extLst>
                    <a:ext uri="{A12FA001-AC4F-418D-AE19-62706E023703}">
                      <ahyp:hlinkClr xmlns:ahyp="http://schemas.microsoft.com/office/drawing/2018/hyperlinkcolor" val="tx"/>
                    </a:ext>
                  </a:extLst>
                </a:hlinkClick>
              </a:rPr>
              <a:t>Facebook</a:t>
            </a:r>
            <a:r>
              <a:rPr lang="en-GB" sz="1800" b="0" i="0">
                <a:solidFill>
                  <a:srgbClr val="61A534"/>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a:t>
            </a:r>
            <a:endParaRPr lang="en-GB">
              <a:solidFill>
                <a:srgbClr val="61A534"/>
              </a:solidFill>
            </a:endParaRPr>
          </a:p>
        </p:txBody>
      </p:sp>
      <p:sp>
        <p:nvSpPr>
          <p:cNvPr id="16" name="TextBox 15">
            <a:extLst>
              <a:ext uri="{FF2B5EF4-FFF2-40B4-BE49-F238E27FC236}">
                <a16:creationId xmlns:a16="http://schemas.microsoft.com/office/drawing/2014/main" id="{0296835F-62D3-17F3-6817-44394AD2651C}"/>
              </a:ext>
            </a:extLst>
          </p:cNvPr>
          <p:cNvSpPr txBox="1"/>
          <p:nvPr/>
        </p:nvSpPr>
        <p:spPr>
          <a:xfrm>
            <a:off x="6356722" y="4767359"/>
            <a:ext cx="340158" cy="369332"/>
          </a:xfrm>
          <a:prstGeom prst="rect">
            <a:avLst/>
          </a:prstGeom>
          <a:noFill/>
        </p:spPr>
        <p:txBody>
          <a:bodyPr wrap="none" rtlCol="0">
            <a:spAutoFit/>
          </a:bodyPr>
          <a:lstStyle/>
          <a:p>
            <a:r>
              <a:rPr lang="en-GB" sz="1800" b="1" i="0" u="sng">
                <a:solidFill>
                  <a:srgbClr val="61A534"/>
                </a:solidFill>
                <a:effectLst/>
                <a:latin typeface="Lato" panose="020F0502020204030203" pitchFamily="34" charset="0"/>
                <a:hlinkClick r:id="rId7">
                  <a:extLst>
                    <a:ext uri="{A12FA001-AC4F-418D-AE19-62706E023703}">
                      <ahyp:hlinkClr xmlns:ahyp="http://schemas.microsoft.com/office/drawing/2018/hyperlinkcolor" val="tx"/>
                    </a:ext>
                  </a:extLst>
                </a:hlinkClick>
              </a:rPr>
              <a:t>X</a:t>
            </a:r>
            <a:r>
              <a:rPr lang="en-GB" sz="1800" b="0" i="0">
                <a:solidFill>
                  <a:srgbClr val="61A534"/>
                </a:solidFill>
                <a:effectLst/>
                <a:latin typeface="Lato" panose="020F0502020204030203" pitchFamily="34" charset="0"/>
              </a:rPr>
              <a:t>​</a:t>
            </a:r>
            <a:endParaRPr lang="en-GB">
              <a:solidFill>
                <a:srgbClr val="61A534"/>
              </a:solidFill>
            </a:endParaRPr>
          </a:p>
        </p:txBody>
      </p:sp>
    </p:spTree>
    <p:extLst>
      <p:ext uri="{BB962C8B-B14F-4D97-AF65-F5344CB8AC3E}">
        <p14:creationId xmlns:p14="http://schemas.microsoft.com/office/powerpoint/2010/main" val="6359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9A6B7-908D-2F46-A310-5236187BA21C}"/>
              </a:ext>
            </a:extLst>
          </p:cNvPr>
          <p:cNvSpPr>
            <a:spLocks noGrp="1"/>
          </p:cNvSpPr>
          <p:nvPr>
            <p:ph type="body" sz="quarter" idx="13"/>
          </p:nvPr>
        </p:nvSpPr>
        <p:spPr/>
        <p:txBody>
          <a:bodyPr/>
          <a:lstStyle/>
          <a:p>
            <a:r>
              <a:rPr lang="en-GB"/>
              <a:t>Share your story </a:t>
            </a:r>
          </a:p>
        </p:txBody>
      </p:sp>
    </p:spTree>
    <p:extLst>
      <p:ext uri="{BB962C8B-B14F-4D97-AF65-F5344CB8AC3E}">
        <p14:creationId xmlns:p14="http://schemas.microsoft.com/office/powerpoint/2010/main" val="9742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CBC1F-CE9C-A458-4D4E-179D4B9FC1E2}"/>
              </a:ext>
            </a:extLst>
          </p:cNvPr>
          <p:cNvSpPr>
            <a:spLocks noGrp="1"/>
          </p:cNvSpPr>
          <p:nvPr>
            <p:ph type="title"/>
          </p:nvPr>
        </p:nvSpPr>
        <p:spPr/>
        <p:txBody>
          <a:bodyPr/>
          <a:lstStyle/>
          <a:p>
            <a:r>
              <a:rPr lang="en-GB"/>
              <a:t>Share your story </a:t>
            </a:r>
          </a:p>
        </p:txBody>
      </p:sp>
      <p:sp>
        <p:nvSpPr>
          <p:cNvPr id="3" name="Content Placeholder 2">
            <a:extLst>
              <a:ext uri="{FF2B5EF4-FFF2-40B4-BE49-F238E27FC236}">
                <a16:creationId xmlns:a16="http://schemas.microsoft.com/office/drawing/2014/main" id="{4F237297-42A8-6C18-230B-6D0401239799}"/>
              </a:ext>
            </a:extLst>
          </p:cNvPr>
          <p:cNvSpPr>
            <a:spLocks noGrp="1"/>
          </p:cNvSpPr>
          <p:nvPr>
            <p:ph idx="1"/>
          </p:nvPr>
        </p:nvSpPr>
        <p:spPr/>
        <p:txBody>
          <a:bodyPr vert="horz" lIns="0" tIns="0" rIns="0" bIns="0" rtlCol="0" anchor="t">
            <a:normAutofit/>
          </a:bodyPr>
          <a:lstStyle/>
          <a:p>
            <a:pPr lvl="3"/>
            <a:r>
              <a:rPr lang="en-GB"/>
              <a:t>We want you to celebrate your efforts to change workplace culture </a:t>
            </a:r>
          </a:p>
          <a:p>
            <a:pPr lvl="3"/>
            <a:r>
              <a:rPr lang="en-GB"/>
              <a:t>The following can help you share your stories and with others: </a:t>
            </a:r>
          </a:p>
          <a:p>
            <a:pPr lvl="4"/>
            <a:r>
              <a:rPr lang="en-GB"/>
              <a:t>Website copy </a:t>
            </a:r>
          </a:p>
          <a:p>
            <a:pPr lvl="4"/>
            <a:r>
              <a:rPr lang="en-GB"/>
              <a:t>Blogs </a:t>
            </a:r>
          </a:p>
          <a:p>
            <a:pPr lvl="4"/>
            <a:r>
              <a:rPr lang="en-GB"/>
              <a:t>Template press release</a:t>
            </a:r>
          </a:p>
          <a:p>
            <a:endParaRPr lang="en-GB"/>
          </a:p>
        </p:txBody>
      </p:sp>
      <p:sp>
        <p:nvSpPr>
          <p:cNvPr id="5" name="Footer Placeholder 4">
            <a:extLst>
              <a:ext uri="{FF2B5EF4-FFF2-40B4-BE49-F238E27FC236}">
                <a16:creationId xmlns:a16="http://schemas.microsoft.com/office/drawing/2014/main" id="{5E71F760-2D0F-779D-A275-5C69319DB329}"/>
              </a:ext>
            </a:extLst>
          </p:cNvPr>
          <p:cNvSpPr>
            <a:spLocks noGrp="1"/>
          </p:cNvSpPr>
          <p:nvPr>
            <p:ph type="ftr" sz="quarter" idx="3"/>
          </p:nvPr>
        </p:nvSpPr>
        <p:spPr/>
        <p:txBody>
          <a:bodyPr/>
          <a:lstStyle/>
          <a:p>
            <a:r>
              <a:rPr lang="en-GB"/>
              <a:t>My Whole Self: Toolkit </a:t>
            </a:r>
          </a:p>
        </p:txBody>
      </p:sp>
      <p:sp>
        <p:nvSpPr>
          <p:cNvPr id="6" name="Slide Number Placeholder 5">
            <a:extLst>
              <a:ext uri="{FF2B5EF4-FFF2-40B4-BE49-F238E27FC236}">
                <a16:creationId xmlns:a16="http://schemas.microsoft.com/office/drawing/2014/main" id="{F6630BA3-2699-0AE4-F1BB-276DE39E7892}"/>
              </a:ext>
            </a:extLst>
          </p:cNvPr>
          <p:cNvSpPr>
            <a:spLocks noGrp="1"/>
          </p:cNvSpPr>
          <p:nvPr>
            <p:ph type="sldNum" sz="quarter" idx="4"/>
          </p:nvPr>
        </p:nvSpPr>
        <p:spPr/>
        <p:txBody>
          <a:bodyPr/>
          <a:lstStyle/>
          <a:p>
            <a:fld id="{ED678217-6872-44DD-9F06-6E6C8EF6EFCA}" type="slidenum">
              <a:rPr lang="en-GB" smtClean="0"/>
              <a:pPr/>
              <a:t>12</a:t>
            </a:fld>
            <a:endParaRPr lang="en-GB"/>
          </a:p>
        </p:txBody>
      </p:sp>
    </p:spTree>
    <p:extLst>
      <p:ext uri="{BB962C8B-B14F-4D97-AF65-F5344CB8AC3E}">
        <p14:creationId xmlns:p14="http://schemas.microsoft.com/office/powerpoint/2010/main" val="28146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Website copy</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13</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8964178" cy="398880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a:solidFill>
                  <a:srgbClr val="61A534"/>
                </a:solidFill>
                <a:effectLst/>
                <a:latin typeface="Lato" panose="020F0502020204030203" pitchFamily="34" charset="0"/>
              </a:rPr>
              <a:t>[Organisation name] </a:t>
            </a:r>
            <a:r>
              <a:rPr lang="en-GB" b="0" i="0">
                <a:solidFill>
                  <a:srgbClr val="000000"/>
                </a:solidFill>
                <a:effectLst/>
                <a:latin typeface="Lato" panose="020F0502020204030203" pitchFamily="34" charset="0"/>
              </a:rPr>
              <a:t>is proud to be supporting My Whole Self, MHFA England</a:t>
            </a:r>
            <a:r>
              <a:rPr lang="en-GB" b="0" i="0" baseline="30000">
                <a:solidFill>
                  <a:srgbClr val="000000"/>
                </a:solidFill>
                <a:effectLst/>
                <a:latin typeface="Lato" panose="020F0502020204030203" pitchFamily="34" charset="0"/>
              </a:rPr>
              <a:t>®</a:t>
            </a:r>
            <a:r>
              <a:rPr lang="en-GB" b="0" i="0">
                <a:solidFill>
                  <a:srgbClr val="000000"/>
                </a:solidFill>
                <a:effectLst/>
                <a:latin typeface="Lato" panose="020F0502020204030203" pitchFamily="34" charset="0"/>
              </a:rPr>
              <a:t>’s campaign for workplace culture change.  </a:t>
            </a:r>
          </a:p>
          <a:p>
            <a:r>
              <a:rPr lang="en-GB" b="0" i="0">
                <a:solidFill>
                  <a:srgbClr val="000000"/>
                </a:solidFill>
                <a:effectLst/>
                <a:latin typeface="Lato" panose="020F0502020204030203" pitchFamily="34" charset="0"/>
              </a:rPr>
              <a:t>The campaign calls on organisations to empower employees to bring their whole self to work. Bringing your whole self to work means feeling empowered and comfortable to bring all parts of your identity to work, including your background, sexuality, religion, gender, physical and mental health. </a:t>
            </a:r>
          </a:p>
          <a:p>
            <a:r>
              <a:rPr lang="en-GB" b="0" i="0">
                <a:solidFill>
                  <a:srgbClr val="000000"/>
                </a:solidFill>
                <a:effectLst/>
                <a:latin typeface="Lato" panose="020F0502020204030203" pitchFamily="34" charset="0"/>
              </a:rPr>
              <a:t>By bringing together diversity and inclusion with health and wellbeing, we hope to drive positive transformation in workplace mental health and performance. Teams that feel safe and connected work better together. We want our people to feel psychologically safe, seen, heard and valued which is why we have decided to get involved. </a:t>
            </a:r>
            <a:endParaRPr lang="en-GB"/>
          </a:p>
        </p:txBody>
      </p:sp>
    </p:spTree>
    <p:extLst>
      <p:ext uri="{BB962C8B-B14F-4D97-AF65-F5344CB8AC3E}">
        <p14:creationId xmlns:p14="http://schemas.microsoft.com/office/powerpoint/2010/main" val="406959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Website copy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14</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8964178" cy="39888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a:solidFill>
                  <a:srgbClr val="61A534"/>
                </a:solidFill>
                <a:effectLst/>
                <a:latin typeface="Lato" panose="020F0502020204030203" pitchFamily="34" charset="0"/>
              </a:rPr>
              <a:t>[Consider including a quote from a senior leader or someone in your HR team about why you are getting involved] </a:t>
            </a:r>
          </a:p>
          <a:p>
            <a:r>
              <a:rPr lang="en-GB" b="0" i="0">
                <a:solidFill>
                  <a:srgbClr val="000000"/>
                </a:solidFill>
                <a:effectLst/>
                <a:latin typeface="Lato"/>
              </a:rPr>
              <a:t>To mark My Whole Self Day, we will be </a:t>
            </a:r>
            <a:r>
              <a:rPr lang="en-GB" b="0" i="0">
                <a:solidFill>
                  <a:srgbClr val="61A534"/>
                </a:solidFill>
                <a:effectLst/>
                <a:latin typeface="Lato"/>
              </a:rPr>
              <a:t>[insert details of activities that you will be doing]</a:t>
            </a:r>
            <a:r>
              <a:rPr lang="en-GB" b="0" i="0">
                <a:solidFill>
                  <a:srgbClr val="000000"/>
                </a:solidFill>
                <a:effectLst/>
                <a:latin typeface="Lato"/>
              </a:rPr>
              <a:t>. If you would like to find out more about the campaign and take a look at some of the resources, </a:t>
            </a:r>
            <a:r>
              <a:rPr lang="en-GB" b="0" i="0" u="sng">
                <a:solidFill>
                  <a:srgbClr val="61A534"/>
                </a:solidFill>
                <a:effectLst/>
                <a:latin typeface="Lato"/>
                <a:hlinkClick r:id="rId2">
                  <a:extLst>
                    <a:ext uri="{A12FA001-AC4F-418D-AE19-62706E023703}">
                      <ahyp:hlinkClr xmlns:ahyp="http://schemas.microsoft.com/office/drawing/2018/hyperlinkcolor" val="tx"/>
                    </a:ext>
                  </a:extLst>
                </a:hlinkClick>
              </a:rPr>
              <a:t>visit</a:t>
            </a:r>
            <a:r>
              <a:rPr lang="en-GB" b="0" i="0" u="sng">
                <a:solidFill>
                  <a:srgbClr val="0563C1"/>
                </a:solidFill>
                <a:effectLst/>
                <a:latin typeface="Lato"/>
                <a:hlinkClick r:id="rId2">
                  <a:extLst>
                    <a:ext uri="{A12FA001-AC4F-418D-AE19-62706E023703}">
                      <ahyp:hlinkClr xmlns:ahyp="http://schemas.microsoft.com/office/drawing/2018/hyperlinkcolor" val="tx"/>
                    </a:ext>
                  </a:extLst>
                </a:hlinkClick>
              </a:rPr>
              <a:t> </a:t>
            </a:r>
            <a:r>
              <a:rPr lang="en-GB" b="0" i="0" u="sng">
                <a:solidFill>
                  <a:srgbClr val="61A534"/>
                </a:solidFill>
                <a:effectLst/>
                <a:latin typeface="Lato"/>
                <a:hlinkClick r:id="rId2">
                  <a:extLst>
                    <a:ext uri="{A12FA001-AC4F-418D-AE19-62706E023703}">
                      <ahyp:hlinkClr xmlns:ahyp="http://schemas.microsoft.com/office/drawing/2018/hyperlinkcolor" val="tx"/>
                    </a:ext>
                  </a:extLst>
                </a:hlinkClick>
              </a:rPr>
              <a:t>My Whole Self · MHFA England</a:t>
            </a:r>
            <a:r>
              <a:rPr lang="en-GB" b="0" i="0">
                <a:solidFill>
                  <a:srgbClr val="000000"/>
                </a:solidFill>
                <a:effectLst/>
                <a:latin typeface="Lato"/>
              </a:rPr>
              <a:t>. </a:t>
            </a:r>
            <a:r>
              <a:rPr lang="en-GB" b="0">
                <a:solidFill>
                  <a:srgbClr val="000000"/>
                </a:solidFill>
                <a:latin typeface="Lato"/>
              </a:rPr>
              <a:t> </a:t>
            </a:r>
            <a:endParaRPr lang="en-GB"/>
          </a:p>
        </p:txBody>
      </p:sp>
    </p:spTree>
    <p:extLst>
      <p:ext uri="{BB962C8B-B14F-4D97-AF65-F5344CB8AC3E}">
        <p14:creationId xmlns:p14="http://schemas.microsoft.com/office/powerpoint/2010/main" val="9318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Blogs</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15</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t>A blog can be a great way to start sharing your people’s My Whole Self stories </a:t>
            </a:r>
          </a:p>
          <a:p>
            <a:pPr lvl="3"/>
            <a:r>
              <a:rPr lang="en-GB"/>
              <a:t>Why not see if your senior leadership team would be happy to share a bit more about their whole self and their role in celebrating My Whole Self Day </a:t>
            </a:r>
          </a:p>
          <a:p>
            <a:pPr lvl="3"/>
            <a:r>
              <a:rPr lang="en-GB"/>
              <a:t>If you are hosting a panel conversation, someone could take notes and develop blog content from it? </a:t>
            </a:r>
          </a:p>
        </p:txBody>
      </p:sp>
    </p:spTree>
    <p:extLst>
      <p:ext uri="{BB962C8B-B14F-4D97-AF65-F5344CB8AC3E}">
        <p14:creationId xmlns:p14="http://schemas.microsoft.com/office/powerpoint/2010/main" val="10700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Media opportunities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16</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t>Sharing your involvement with My Whole Self is a great way to spread positive news about your organisation and your people </a:t>
            </a:r>
          </a:p>
          <a:p>
            <a:pPr lvl="3"/>
            <a:r>
              <a:rPr lang="en-GB"/>
              <a:t>It’s likely that local and trade media will be most interested in your story </a:t>
            </a:r>
          </a:p>
          <a:p>
            <a:pPr lvl="3"/>
            <a:r>
              <a:rPr lang="en-GB"/>
              <a:t>We have put together a template press release over the next few slides which you can copy and paste, and edit as needed to support your outreach </a:t>
            </a:r>
          </a:p>
        </p:txBody>
      </p:sp>
    </p:spTree>
    <p:extLst>
      <p:ext uri="{BB962C8B-B14F-4D97-AF65-F5344CB8AC3E}">
        <p14:creationId xmlns:p14="http://schemas.microsoft.com/office/powerpoint/2010/main" val="36696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17</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chor="t">
            <a:normAutofit fontScale="92500" lnSpcReduction="1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solidFill>
                  <a:srgbClr val="61A534"/>
                </a:solidFill>
                <a:ea typeface="+mn-lt"/>
                <a:cs typeface="+mn-lt"/>
              </a:rPr>
              <a:t>New year, no energy? Only 17% of employees feel like going to work each day, reveals new research</a:t>
            </a:r>
            <a:endParaRPr lang="en-US" sz="1900" dirty="0">
              <a:solidFill>
                <a:srgbClr val="61A534"/>
              </a:solidFill>
            </a:endParaRPr>
          </a:p>
          <a:p>
            <a:pPr marL="342900" indent="-342900">
              <a:buFont typeface="Calibri" panose="020F0502020204030204" pitchFamily="34" charset="0"/>
              <a:buChar char="–"/>
            </a:pPr>
            <a:r>
              <a:rPr lang="en-GB" sz="1900" b="0" dirty="0">
                <a:solidFill>
                  <a:srgbClr val="0C1421"/>
                </a:solidFill>
                <a:ea typeface="+mn-lt"/>
                <a:cs typeface="+mn-lt"/>
              </a:rPr>
              <a:t>New research from Mental Health First Aid England® shows only 17% of employees feel like going to work each day</a:t>
            </a:r>
            <a:endParaRPr lang="en-GB" sz="1900" b="0" dirty="0"/>
          </a:p>
          <a:p>
            <a:pPr marL="342900" indent="-342900">
              <a:buFont typeface="Calibri" panose="020F0502020204030204" pitchFamily="34" charset="0"/>
              <a:buChar char="–"/>
            </a:pPr>
            <a:r>
              <a:rPr lang="en-GB" sz="1900" b="0" dirty="0">
                <a:solidFill>
                  <a:srgbClr val="0C1421"/>
                </a:solidFill>
                <a:ea typeface="+mn-lt"/>
                <a:cs typeface="+mn-lt"/>
              </a:rPr>
              <a:t>1 in 10 employees say they never feel inspired by their job and less than a quarter (23%) feel enthusiastic about their job daily </a:t>
            </a:r>
            <a:endParaRPr lang="en-GB" sz="1900" b="0" dirty="0"/>
          </a:p>
          <a:p>
            <a:r>
              <a:rPr lang="en-GB" sz="1900" b="0" dirty="0">
                <a:solidFill>
                  <a:srgbClr val="0C1421"/>
                </a:solidFill>
                <a:ea typeface="+mn-lt"/>
                <a:cs typeface="+mn-lt"/>
              </a:rPr>
              <a:t>As part of My Whole Self - the campaign for workplace culture change – social enterprise MHFA England® is calling on employers to get to know their people better to help improve employee wellbeing and boost productivity.</a:t>
            </a:r>
            <a:endParaRPr lang="en-GB" sz="1900" b="0" dirty="0"/>
          </a:p>
          <a:p>
            <a:r>
              <a:rPr lang="en-GB" sz="1900" b="0" dirty="0">
                <a:ea typeface="+mn-lt"/>
                <a:cs typeface="+mn-lt"/>
              </a:rPr>
              <a:t>New research from Mental Health First Aid England®, released ahead of so-called ‘Blue Monday, reveals that only 17% of employees feel motivated to go to work each day. 1 in 10 employees say they never feel inspired by their job, and less than a quarter (23%) feel enthusiastic daily.</a:t>
            </a:r>
            <a:endParaRPr lang="en-GB" sz="1900" b="0" dirty="0"/>
          </a:p>
          <a:p>
            <a:pPr lvl="3"/>
            <a:endParaRPr lang="en-GB" dirty="0"/>
          </a:p>
        </p:txBody>
      </p:sp>
    </p:spTree>
    <p:extLst>
      <p:ext uri="{BB962C8B-B14F-4D97-AF65-F5344CB8AC3E}">
        <p14:creationId xmlns:p14="http://schemas.microsoft.com/office/powerpoint/2010/main" val="9908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48211-D41C-C8FD-A40A-D4F605B570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D3740D-CC33-FF5F-1753-E2B263AD19F2}"/>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E438D75D-0808-CF5B-EF4C-AA5B4AC252C5}"/>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97031772-0705-D2B7-B753-FE32B9A0C390}"/>
              </a:ext>
            </a:extLst>
          </p:cNvPr>
          <p:cNvSpPr>
            <a:spLocks noGrp="1"/>
          </p:cNvSpPr>
          <p:nvPr>
            <p:ph type="sldNum" sz="quarter" idx="4"/>
          </p:nvPr>
        </p:nvSpPr>
        <p:spPr/>
        <p:txBody>
          <a:bodyPr/>
          <a:lstStyle/>
          <a:p>
            <a:fld id="{ED678217-6872-44DD-9F06-6E6C8EF6EFCA}" type="slidenum">
              <a:rPr lang="en-GB" smtClean="0"/>
              <a:pPr/>
              <a:t>18</a:t>
            </a:fld>
            <a:endParaRPr lang="en-GB"/>
          </a:p>
        </p:txBody>
      </p:sp>
      <p:sp>
        <p:nvSpPr>
          <p:cNvPr id="7" name="Content Placeholder 4">
            <a:extLst>
              <a:ext uri="{FF2B5EF4-FFF2-40B4-BE49-F238E27FC236}">
                <a16:creationId xmlns:a16="http://schemas.microsoft.com/office/drawing/2014/main" id="{034F56BF-8D29-91C8-4AF4-8DFF0139C59A}"/>
              </a:ext>
            </a:extLst>
          </p:cNvPr>
          <p:cNvSpPr txBox="1">
            <a:spLocks/>
          </p:cNvSpPr>
          <p:nvPr/>
        </p:nvSpPr>
        <p:spPr>
          <a:xfrm>
            <a:off x="884497" y="1971675"/>
            <a:ext cx="9014512" cy="3988800"/>
          </a:xfrm>
          <a:prstGeom prst="rect">
            <a:avLst/>
          </a:prstGeom>
        </p:spPr>
        <p:txBody>
          <a:bodyPr vert="horz" lIns="0" tIns="0" rIns="0" bIns="0" rtlCol="0" anchor="t">
            <a:normAutofit fontScale="92500" lnSpcReduction="2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pPr>
            <a:r>
              <a:rPr lang="en-GB" sz="1900" b="0"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MHFA England’s latest research, among 2,000 employees, shows a significant number of workers feel a lack of inspiration and enthusiasm at work. While ‘Blue Monday’ is often billed as the ‘most depressing’ day of the year, the reality is poor mental health </a:t>
            </a:r>
            <a:r>
              <a:rPr lang="en-GB" sz="1900" b="0" dirty="0">
                <a:effectLst/>
                <a:latin typeface="Lato" panose="020F0502020204030203" pitchFamily="34" charset="0"/>
                <a:ea typeface="MS Mincho" panose="02020609040205080304" pitchFamily="49" charset="-128"/>
                <a:cs typeface="Times New Roman" panose="02020603050405020304" pitchFamily="18" charset="0"/>
              </a:rPr>
              <a:t>and low workplace engagement can affect anyone, at any time.</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900" b="0" dirty="0">
                <a:effectLst/>
                <a:latin typeface="Lato" panose="020F0502020204030203" pitchFamily="34" charset="0"/>
                <a:ea typeface="MS Mincho" panose="02020609040205080304" pitchFamily="49" charset="-128"/>
                <a:cs typeface="Times New Roman" panose="02020603050405020304" pitchFamily="18" charset="0"/>
              </a:rPr>
              <a:t>These figures highlight just how important it is for employers to get to know their people. By taking time to understand your workforce - who they are and what drives them – employers can build cultures where employees are engaged, valued and performing at their best. </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900" b="0"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The research also reveals junior managers are more likely to be unhappy and demotivated at work compared to their colleagues. 1 in 5 (19%) junior managers say they don’t feel appreciated for the work they do and 22% say they never feel inspired by their job. Only 4% of junior managers say they are bursting with energy at work each day. </a:t>
            </a:r>
            <a:r>
              <a:rPr lang="en-GB" sz="1900" b="0" dirty="0">
                <a:effectLst/>
                <a:latin typeface="Lato" panose="020F0502020204030203" pitchFamily="34" charset="0"/>
                <a:ea typeface="MS Mincho" panose="02020609040205080304" pitchFamily="49" charset="-128"/>
                <a:cs typeface="Times New Roman" panose="02020603050405020304" pitchFamily="18" charset="0"/>
              </a:rPr>
              <a:t>If managers are feeling undervalued, what hope is there for their teams? This dissatisfaction points to a systemic need for workplaces to change their approach.</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301033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448-051B-5B53-C38E-08539A998A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DE3092-9B92-00C3-4F96-4CCC201A8BEA}"/>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9169F9DE-56CC-5E78-A190-AA732F8EEBD8}"/>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599A042D-E3BC-3297-FB49-D4D23BEE3B07}"/>
              </a:ext>
            </a:extLst>
          </p:cNvPr>
          <p:cNvSpPr>
            <a:spLocks noGrp="1"/>
          </p:cNvSpPr>
          <p:nvPr>
            <p:ph type="sldNum" sz="quarter" idx="4"/>
          </p:nvPr>
        </p:nvSpPr>
        <p:spPr/>
        <p:txBody>
          <a:bodyPr/>
          <a:lstStyle/>
          <a:p>
            <a:fld id="{ED678217-6872-44DD-9F06-6E6C8EF6EFCA}" type="slidenum">
              <a:rPr lang="en-GB" smtClean="0"/>
              <a:pPr/>
              <a:t>19</a:t>
            </a:fld>
            <a:endParaRPr lang="en-GB"/>
          </a:p>
        </p:txBody>
      </p:sp>
      <p:sp>
        <p:nvSpPr>
          <p:cNvPr id="7" name="Content Placeholder 4">
            <a:extLst>
              <a:ext uri="{FF2B5EF4-FFF2-40B4-BE49-F238E27FC236}">
                <a16:creationId xmlns:a16="http://schemas.microsoft.com/office/drawing/2014/main" id="{DBCC3285-E949-2B46-8BF9-B251F23433D4}"/>
              </a:ext>
            </a:extLst>
          </p:cNvPr>
          <p:cNvSpPr txBox="1">
            <a:spLocks/>
          </p:cNvSpPr>
          <p:nvPr/>
        </p:nvSpPr>
        <p:spPr>
          <a:xfrm>
            <a:off x="884497" y="1971675"/>
            <a:ext cx="9014512" cy="3988800"/>
          </a:xfrm>
          <a:prstGeom prst="rect">
            <a:avLst/>
          </a:prstGeom>
        </p:spPr>
        <p:txBody>
          <a:bodyPr vert="horz" lIns="0" tIns="0" rIns="0" bIns="0" rtlCol="0" anchor="t">
            <a:normAutofit fontScale="92500" lnSpcReduction="1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pPr>
            <a:r>
              <a:rPr lang="en-GB" sz="1900" b="0" dirty="0">
                <a:effectLst/>
                <a:latin typeface="Lato" panose="020F0502020204030203" pitchFamily="34" charset="0"/>
                <a:ea typeface="MS Mincho" panose="02020609040205080304" pitchFamily="49" charset="-128"/>
                <a:cs typeface="Times New Roman" panose="02020603050405020304" pitchFamily="18" charset="0"/>
              </a:rPr>
              <a:t>To empower workplaces to better support and motivate their people MHFA England has today published </a:t>
            </a:r>
            <a:r>
              <a:rPr lang="en-GB" sz="1900" b="0" u="sng" dirty="0">
                <a:solidFill>
                  <a:srgbClr val="61A534"/>
                </a:solidFill>
                <a:effectLst/>
                <a:latin typeface="Lato" panose="020F0502020204030203" pitchFamily="34" charset="0"/>
                <a:ea typeface="MS Mincho" panose="020206090402050803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My Whole Self: My plan for working well. </a:t>
            </a:r>
            <a:r>
              <a:rPr lang="en-GB" sz="1900" b="0" dirty="0">
                <a:effectLst/>
                <a:latin typeface="Lato" panose="020F0502020204030203" pitchFamily="34" charset="0"/>
                <a:ea typeface="MS Mincho" panose="02020609040205080304" pitchFamily="49" charset="-128"/>
                <a:cs typeface="Times New Roman" panose="02020603050405020304" pitchFamily="18" charset="0"/>
              </a:rPr>
              <a:t>It is a personal, proactive tool to help employees and managers identify what keeps them and their colleagues working well</a:t>
            </a:r>
            <a:r>
              <a:rPr lang="en-US" sz="1900" b="0" dirty="0">
                <a:effectLst/>
                <a:latin typeface="Lato" panose="020F0502020204030203" pitchFamily="34" charset="0"/>
                <a:ea typeface="MS Mincho" panose="02020609040205080304" pitchFamily="49" charset="-128"/>
                <a:cs typeface="Times New Roman" panose="02020603050405020304" pitchFamily="18" charset="0"/>
              </a:rPr>
              <a:t>. The plan helps to create psychological safety, one of the key drivers of motivation, engagement and performance. </a:t>
            </a:r>
            <a:r>
              <a:rPr lang="en-GB" sz="1900" b="0" dirty="0">
                <a:effectLst/>
                <a:latin typeface="Lato" panose="020F0502020204030203" pitchFamily="34" charset="0"/>
                <a:ea typeface="MS Mincho" panose="02020609040205080304" pitchFamily="49" charset="-128"/>
                <a:cs typeface="Times New Roman" panose="02020603050405020304" pitchFamily="18" charset="0"/>
              </a:rPr>
              <a:t>By fostering psychologically safe workplace cultures, wellbeing, morale and productivity will soar</a:t>
            </a:r>
            <a:r>
              <a:rPr lang="en-GB" sz="1900" b="0"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 Teams thrive when all voices are encouraged to speak up with ideas, questions, and concerns, or admit mistakes, without fear of judgement or consequence</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900" b="0"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MHFA England wants workplaces where everyone is safe to bring their whole self to work, if they choose to. </a:t>
            </a:r>
            <a:r>
              <a:rPr lang="en-GB" sz="1900" b="0" dirty="0">
                <a:effectLst/>
                <a:latin typeface="Lato" panose="020F0502020204030203" pitchFamily="34" charset="0"/>
                <a:ea typeface="MS Mincho" panose="02020609040205080304" pitchFamily="49" charset="-128"/>
                <a:cs typeface="Times New Roman" panose="02020603050405020304" pitchFamily="18" charset="0"/>
              </a:rPr>
              <a:t>My Whole Self provides a range of free tools to help organisations prioritise psychological safety. MHFA England has developed a range of My Whole Self activities and resources for employers to use throughout the year, for leaders HR, managers and employees.  </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30383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29F5-6B8C-4A34-B054-B11DB4D7A04E}"/>
              </a:ext>
            </a:extLst>
          </p:cNvPr>
          <p:cNvSpPr>
            <a:spLocks noGrp="1"/>
          </p:cNvSpPr>
          <p:nvPr>
            <p:ph type="title"/>
          </p:nvPr>
        </p:nvSpPr>
        <p:spPr/>
        <p:txBody>
          <a:bodyPr/>
          <a:lstStyle/>
          <a:p>
            <a:r>
              <a:rPr lang="en-GB"/>
              <a:t>Overview </a:t>
            </a:r>
          </a:p>
        </p:txBody>
      </p:sp>
      <p:sp>
        <p:nvSpPr>
          <p:cNvPr id="3" name="Content Placeholder 2">
            <a:extLst>
              <a:ext uri="{FF2B5EF4-FFF2-40B4-BE49-F238E27FC236}">
                <a16:creationId xmlns:a16="http://schemas.microsoft.com/office/drawing/2014/main" id="{0C5B4864-8F29-41D4-9242-FB5CCE6F25B1}"/>
              </a:ext>
            </a:extLst>
          </p:cNvPr>
          <p:cNvSpPr>
            <a:spLocks noGrp="1"/>
          </p:cNvSpPr>
          <p:nvPr>
            <p:ph idx="1"/>
          </p:nvPr>
        </p:nvSpPr>
        <p:spPr/>
        <p:txBody>
          <a:bodyPr>
            <a:normAutofit/>
          </a:bodyPr>
          <a:lstStyle/>
          <a:p>
            <a:pPr algn="l" rtl="0" fontAlgn="base"/>
            <a:r>
              <a:rPr lang="en-GB" b="0" i="0" dirty="0">
                <a:solidFill>
                  <a:srgbClr val="000000"/>
                </a:solidFill>
                <a:effectLst/>
              </a:rPr>
              <a:t>This campaign </a:t>
            </a:r>
            <a:r>
              <a:rPr lang="en-GB" b="0" dirty="0">
                <a:solidFill>
                  <a:srgbClr val="000000"/>
                </a:solidFill>
              </a:rPr>
              <a:t>tool</a:t>
            </a:r>
            <a:r>
              <a:rPr lang="en-GB" b="0" i="0" dirty="0">
                <a:solidFill>
                  <a:srgbClr val="000000"/>
                </a:solidFill>
                <a:effectLst/>
              </a:rPr>
              <a:t>kit has been developed to support you and your organisation to get involved with My Whole Self, the campaign for workplace culture change. </a:t>
            </a:r>
          </a:p>
          <a:p>
            <a:pPr algn="l" rtl="0" fontAlgn="base"/>
            <a:r>
              <a:rPr lang="en-GB" b="0" i="0" dirty="0">
                <a:solidFill>
                  <a:srgbClr val="000000"/>
                </a:solidFill>
                <a:effectLst/>
              </a:rPr>
              <a:t>It includes template email and website copy for you to share with your people, social media banners and signatures, and even guidance on sharing your story with the media. </a:t>
            </a:r>
          </a:p>
          <a:p>
            <a:pPr algn="l" rtl="0" fontAlgn="base"/>
            <a:r>
              <a:rPr lang="en-GB" b="0" i="0" dirty="0">
                <a:solidFill>
                  <a:srgbClr val="000000"/>
                </a:solidFill>
                <a:effectLst/>
              </a:rPr>
              <a:t>Whether you take part in My Whole Self Day or throughout the year, we hope you will join us in changing workplace cultures for the better.</a:t>
            </a:r>
          </a:p>
          <a:p>
            <a:endParaRPr lang="en-GB" dirty="0"/>
          </a:p>
        </p:txBody>
      </p:sp>
      <p:sp>
        <p:nvSpPr>
          <p:cNvPr id="4" name="Footer Placeholder 3">
            <a:extLst>
              <a:ext uri="{FF2B5EF4-FFF2-40B4-BE49-F238E27FC236}">
                <a16:creationId xmlns:a16="http://schemas.microsoft.com/office/drawing/2014/main" id="{269D04FD-ECB2-4D7F-8FF4-F96229FE6A0D}"/>
              </a:ext>
            </a:extLst>
          </p:cNvPr>
          <p:cNvSpPr>
            <a:spLocks noGrp="1"/>
          </p:cNvSpPr>
          <p:nvPr>
            <p:ph type="ftr" sz="quarter" idx="3"/>
          </p:nvPr>
        </p:nvSpPr>
        <p:spPr/>
        <p:txBody>
          <a:bodyPr/>
          <a:lstStyle/>
          <a:p>
            <a:r>
              <a:rPr lang="en-GB"/>
              <a:t>My Whole Self: Toolkit </a:t>
            </a:r>
          </a:p>
        </p:txBody>
      </p:sp>
      <p:sp>
        <p:nvSpPr>
          <p:cNvPr id="5" name="Slide Number Placeholder 4">
            <a:extLst>
              <a:ext uri="{FF2B5EF4-FFF2-40B4-BE49-F238E27FC236}">
                <a16:creationId xmlns:a16="http://schemas.microsoft.com/office/drawing/2014/main" id="{A73778AA-A6F2-4582-974E-32C7D6E42A3F}"/>
              </a:ext>
            </a:extLst>
          </p:cNvPr>
          <p:cNvSpPr>
            <a:spLocks noGrp="1"/>
          </p:cNvSpPr>
          <p:nvPr>
            <p:ph type="sldNum" sz="quarter" idx="4"/>
          </p:nvPr>
        </p:nvSpPr>
        <p:spPr/>
        <p:txBody>
          <a:bodyPr/>
          <a:lstStyle/>
          <a:p>
            <a:fld id="{ED678217-6872-44DD-9F06-6E6C8EF6EFCA}" type="slidenum">
              <a:rPr lang="en-GB" smtClean="0"/>
              <a:pPr/>
              <a:t>2</a:t>
            </a:fld>
            <a:endParaRPr lang="en-GB"/>
          </a:p>
        </p:txBody>
      </p:sp>
    </p:spTree>
    <p:extLst>
      <p:ext uri="{BB962C8B-B14F-4D97-AF65-F5344CB8AC3E}">
        <p14:creationId xmlns:p14="http://schemas.microsoft.com/office/powerpoint/2010/main" val="20479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5D1B-CBF3-4603-72B3-C6B76125B1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C4E6D1-089F-AF5F-C997-8937982E3852}"/>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4CE7BA40-01BF-2D4E-C5AB-2AF44197B703}"/>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EE241697-AB22-5F3F-E5AE-3A188D46B1FD}"/>
              </a:ext>
            </a:extLst>
          </p:cNvPr>
          <p:cNvSpPr>
            <a:spLocks noGrp="1"/>
          </p:cNvSpPr>
          <p:nvPr>
            <p:ph type="sldNum" sz="quarter" idx="4"/>
          </p:nvPr>
        </p:nvSpPr>
        <p:spPr/>
        <p:txBody>
          <a:bodyPr/>
          <a:lstStyle/>
          <a:p>
            <a:fld id="{ED678217-6872-44DD-9F06-6E6C8EF6EFCA}" type="slidenum">
              <a:rPr lang="en-GB" smtClean="0"/>
              <a:pPr/>
              <a:t>20</a:t>
            </a:fld>
            <a:endParaRPr lang="en-GB"/>
          </a:p>
        </p:txBody>
      </p:sp>
      <p:sp>
        <p:nvSpPr>
          <p:cNvPr id="7" name="Content Placeholder 4">
            <a:extLst>
              <a:ext uri="{FF2B5EF4-FFF2-40B4-BE49-F238E27FC236}">
                <a16:creationId xmlns:a16="http://schemas.microsoft.com/office/drawing/2014/main" id="{622E92F9-2A68-FA71-F2C2-6AE7CC09FC64}"/>
              </a:ext>
            </a:extLst>
          </p:cNvPr>
          <p:cNvSpPr txBox="1">
            <a:spLocks/>
          </p:cNvSpPr>
          <p:nvPr/>
        </p:nvSpPr>
        <p:spPr>
          <a:xfrm>
            <a:off x="805543" y="1774371"/>
            <a:ext cx="9093466" cy="4186104"/>
          </a:xfrm>
          <a:prstGeom prst="rect">
            <a:avLst/>
          </a:prstGeom>
        </p:spPr>
        <p:txBody>
          <a:bodyPr vert="horz" lIns="0" tIns="0" rIns="0" bIns="0" rtlCol="0" anchor="t">
            <a:normAutofit fontScale="92500" lnSpcReduction="2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pPr>
            <a:r>
              <a:rPr lang="en-US" sz="1900" b="0" dirty="0">
                <a:effectLst/>
                <a:latin typeface="Lato" panose="020F0502020204030203" pitchFamily="34" charset="0"/>
                <a:ea typeface="MS Mincho" panose="02020609040205080304" pitchFamily="49" charset="-128"/>
                <a:cs typeface="Times New Roman" panose="02020603050405020304" pitchFamily="18" charset="0"/>
              </a:rPr>
              <a:t>Workplaces</a:t>
            </a:r>
            <a:r>
              <a:rPr lang="en-GB" sz="1900" b="0"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 are being encouraged to take part in</a:t>
            </a:r>
            <a:r>
              <a:rPr lang="en-GB" sz="1900" b="0" u="sng"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 </a:t>
            </a:r>
            <a:r>
              <a:rPr lang="en-GB" sz="1900" b="0" u="sng" dirty="0">
                <a:solidFill>
                  <a:srgbClr val="61A534"/>
                </a:solidFill>
                <a:effectLst/>
                <a:latin typeface="Lato" panose="020F0502020204030203" pitchFamily="34" charset="0"/>
                <a:ea typeface="MS Mincho" panose="020206090402050803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My Whole Self Day on 11 March 2025</a:t>
            </a:r>
            <a:r>
              <a:rPr lang="en-GB" sz="1900" b="0" dirty="0">
                <a:solidFill>
                  <a:srgbClr val="61A534"/>
                </a:solidFill>
                <a:effectLst/>
                <a:latin typeface="Lato" panose="020F0502020204030203" pitchFamily="34" charset="0"/>
                <a:ea typeface="MS Mincho" panose="02020609040205080304" pitchFamily="49" charset="-128"/>
                <a:cs typeface="Times New Roman" panose="02020603050405020304" pitchFamily="18" charset="0"/>
              </a:rPr>
              <a:t> </a:t>
            </a:r>
            <a:r>
              <a:rPr lang="en-GB" sz="1900" b="0" dirty="0">
                <a:solidFill>
                  <a:srgbClr val="0C1421"/>
                </a:solidFill>
                <a:effectLst/>
                <a:latin typeface="Lato" panose="020F0502020204030203" pitchFamily="34" charset="0"/>
                <a:ea typeface="MS Mincho" panose="02020609040205080304" pitchFamily="49" charset="-128"/>
                <a:cs typeface="Times New Roman" panose="02020603050405020304" pitchFamily="18" charset="0"/>
              </a:rPr>
              <a:t>and start planning their activities now. They can access the new, free resource, as well as others, including the My Whole Self MOT and the My Whole Self: Managers’ Toolkit, to help build understanding of their employees’ lived experiences and identities and develop psychological safety. </a:t>
            </a:r>
          </a:p>
          <a:p>
            <a:pPr>
              <a:lnSpc>
                <a:spcPct val="115000"/>
              </a:lnSpc>
              <a:spcBef>
                <a:spcPts val="600"/>
              </a:spcBef>
            </a:pPr>
            <a:r>
              <a:rPr lang="en-GB" sz="1900" dirty="0">
                <a:effectLst/>
                <a:latin typeface="Lato" panose="020F0502020204030203" pitchFamily="34" charset="0"/>
                <a:ea typeface="MS Mincho" panose="02020609040205080304" pitchFamily="49" charset="-128"/>
                <a:cs typeface="Times New Roman" panose="02020603050405020304" pitchFamily="18" charset="0"/>
              </a:rPr>
              <a:t>Sarah McIntosh, Chief Executive of MHFA England, said: </a:t>
            </a:r>
            <a:endParaRPr lang="en-GB" sz="190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900" b="0" dirty="0">
                <a:effectLst/>
                <a:latin typeface="Lato" panose="020F0502020204030203" pitchFamily="34" charset="0"/>
                <a:ea typeface="MS Mincho" panose="02020609040205080304" pitchFamily="49" charset="-128"/>
                <a:cs typeface="Times New Roman" panose="02020603050405020304" pitchFamily="18" charset="0"/>
              </a:rPr>
              <a:t>“We all have days when we’re feeling less inspired and motivated at work, but MHFA England’s latest research shows that for many employees, especially junior managers, this is happening too often, and it is impacting our energy levels, wellbeing and performance at work. </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900" b="0" dirty="0">
                <a:effectLst/>
                <a:latin typeface="Lato" panose="020F0502020204030203" pitchFamily="34" charset="0"/>
                <a:ea typeface="MS Mincho" panose="02020609040205080304" pitchFamily="49" charset="-128"/>
                <a:cs typeface="Times New Roman" panose="02020603050405020304" pitchFamily="18" charset="0"/>
              </a:rPr>
              <a:t>So, what can employers do to mitigate these worrying trends? It’s simple. Understanding your people is the key to motivation and wellbeing. My Whole Self offers employers the tools to create thriving workplaces and support employers on their journey to creating high performing and happier workforces. This investment in wellbeing isn’t just good for people—it’s good for business.”</a:t>
            </a: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3156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43E3-7BB5-570E-5B17-B5C6C15664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601841-A1A3-76DA-AD84-5E7E9E57425B}"/>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164D7E4F-BD7E-E341-57A6-C3588D4FD24E}"/>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A2C13CF1-4516-22A0-0665-6551B1AD3DC7}"/>
              </a:ext>
            </a:extLst>
          </p:cNvPr>
          <p:cNvSpPr>
            <a:spLocks noGrp="1"/>
          </p:cNvSpPr>
          <p:nvPr>
            <p:ph type="sldNum" sz="quarter" idx="4"/>
          </p:nvPr>
        </p:nvSpPr>
        <p:spPr/>
        <p:txBody>
          <a:bodyPr/>
          <a:lstStyle/>
          <a:p>
            <a:fld id="{ED678217-6872-44DD-9F06-6E6C8EF6EFCA}" type="slidenum">
              <a:rPr lang="en-GB" smtClean="0"/>
              <a:pPr/>
              <a:t>21</a:t>
            </a:fld>
            <a:endParaRPr lang="en-GB"/>
          </a:p>
        </p:txBody>
      </p:sp>
      <p:sp>
        <p:nvSpPr>
          <p:cNvPr id="7" name="Content Placeholder 4">
            <a:extLst>
              <a:ext uri="{FF2B5EF4-FFF2-40B4-BE49-F238E27FC236}">
                <a16:creationId xmlns:a16="http://schemas.microsoft.com/office/drawing/2014/main" id="{A56D1D0C-1656-6487-CEFE-C983091675C1}"/>
              </a:ext>
            </a:extLst>
          </p:cNvPr>
          <p:cNvSpPr txBox="1">
            <a:spLocks/>
          </p:cNvSpPr>
          <p:nvPr/>
        </p:nvSpPr>
        <p:spPr>
          <a:xfrm>
            <a:off x="884497" y="1971675"/>
            <a:ext cx="9014512" cy="398880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pPr>
            <a:r>
              <a:rPr lang="en-GB" sz="1800" dirty="0" err="1">
                <a:effectLst/>
                <a:latin typeface="Lato" panose="020F0502020204030203" pitchFamily="34" charset="0"/>
                <a:ea typeface="MS Mincho" panose="02020609040205080304" pitchFamily="49" charset="-128"/>
                <a:cs typeface="Times New Roman" panose="02020603050405020304" pitchFamily="18" charset="0"/>
              </a:rPr>
              <a:t>Dr.</a:t>
            </a:r>
            <a:r>
              <a:rPr lang="en-GB" sz="1800" dirty="0">
                <a:effectLst/>
                <a:latin typeface="Lato" panose="020F0502020204030203" pitchFamily="34" charset="0"/>
                <a:ea typeface="MS Mincho" panose="02020609040205080304" pitchFamily="49" charset="-128"/>
                <a:cs typeface="Times New Roman" panose="02020603050405020304" pitchFamily="18" charset="0"/>
              </a:rPr>
              <a:t> Melissa Carr, Director of Equity, Diversity, and Inclusion at the World of Work Institute, Henley Business School, adds: </a:t>
            </a:r>
            <a:endParaRPr lang="en-GB" sz="180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800" b="0" dirty="0">
                <a:effectLst/>
                <a:latin typeface="Lato" panose="020F0502020204030203" pitchFamily="34" charset="0"/>
                <a:ea typeface="MS Mincho" panose="02020609040205080304" pitchFamily="49" charset="-128"/>
                <a:cs typeface="Times New Roman" panose="02020603050405020304" pitchFamily="18" charset="0"/>
              </a:rPr>
              <a:t>“While organisations are striving to foster inclusive environments, there is still work to be done, particularly in supporting junior managers.</a:t>
            </a: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800" b="0" dirty="0">
                <a:effectLst/>
                <a:latin typeface="Lato" panose="020F0502020204030203" pitchFamily="34" charset="0"/>
                <a:ea typeface="MS Mincho" panose="02020609040205080304" pitchFamily="49" charset="-128"/>
                <a:cs typeface="Times New Roman" panose="02020603050405020304" pitchFamily="18" charset="0"/>
              </a:rPr>
              <a:t>This research highlights how junior managers are struggling to feel energised and engaged at work, which is critical for their wellbeing and motivation. Organisations and employers can make a difference through providing meaningful opportunities to have a voice and contribute to decision making, by offering inspiring and purpose-driven work and finally, ensuring access to wellbeing and mental health support.  </a:t>
            </a:r>
          </a:p>
          <a:p>
            <a:pPr>
              <a:lnSpc>
                <a:spcPct val="115000"/>
              </a:lnSpc>
              <a:spcBef>
                <a:spcPts val="600"/>
              </a:spcBef>
            </a:pPr>
            <a:r>
              <a:rPr lang="en-GB" sz="1800" b="0" dirty="0">
                <a:effectLst/>
                <a:latin typeface="Lato" panose="020F0502020204030203" pitchFamily="34" charset="0"/>
                <a:ea typeface="MS Mincho" panose="02020609040205080304" pitchFamily="49" charset="-128"/>
                <a:cs typeface="Times New Roman" panose="02020603050405020304" pitchFamily="18" charset="0"/>
              </a:rPr>
              <a:t>By addressing these needs and providing better support to junior managers, organisations can create workplaces where people not only thrive, but they feel valued and supported.”</a:t>
            </a:r>
          </a:p>
          <a:p>
            <a:pPr>
              <a:lnSpc>
                <a:spcPct val="115000"/>
              </a:lnSpc>
              <a:spcBef>
                <a:spcPts val="600"/>
              </a:spcBef>
            </a:pP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4860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B99C-438B-1080-426D-7420FCBD7A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B73EC7-B0FE-D6F2-C051-3303A4518FC2}"/>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B02F13FB-7B28-8309-F73F-FDEF04CD5F62}"/>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50E7BF46-37C3-C482-76DD-955CBA85D407}"/>
              </a:ext>
            </a:extLst>
          </p:cNvPr>
          <p:cNvSpPr>
            <a:spLocks noGrp="1"/>
          </p:cNvSpPr>
          <p:nvPr>
            <p:ph type="sldNum" sz="quarter" idx="4"/>
          </p:nvPr>
        </p:nvSpPr>
        <p:spPr/>
        <p:txBody>
          <a:bodyPr/>
          <a:lstStyle/>
          <a:p>
            <a:fld id="{ED678217-6872-44DD-9F06-6E6C8EF6EFCA}" type="slidenum">
              <a:rPr lang="en-GB" smtClean="0"/>
              <a:pPr/>
              <a:t>22</a:t>
            </a:fld>
            <a:endParaRPr lang="en-GB"/>
          </a:p>
        </p:txBody>
      </p:sp>
      <p:sp>
        <p:nvSpPr>
          <p:cNvPr id="7" name="Content Placeholder 4">
            <a:extLst>
              <a:ext uri="{FF2B5EF4-FFF2-40B4-BE49-F238E27FC236}">
                <a16:creationId xmlns:a16="http://schemas.microsoft.com/office/drawing/2014/main" id="{5AE5A064-AC34-6970-84E4-16AF7D43651B}"/>
              </a:ext>
            </a:extLst>
          </p:cNvPr>
          <p:cNvSpPr txBox="1">
            <a:spLocks/>
          </p:cNvSpPr>
          <p:nvPr/>
        </p:nvSpPr>
        <p:spPr>
          <a:xfrm>
            <a:off x="884497" y="1971675"/>
            <a:ext cx="9014512" cy="398880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pPr>
            <a:r>
              <a:rPr lang="en-GB" sz="1800" dirty="0">
                <a:solidFill>
                  <a:srgbClr val="61A534"/>
                </a:solidFill>
                <a:latin typeface="Lato" panose="020F0502020204030203" pitchFamily="34" charset="0"/>
                <a:ea typeface="Lato Light" panose="020F0502020204030203" pitchFamily="34" charset="0"/>
                <a:cs typeface="Lato Light" panose="020F0502020204030203" pitchFamily="34" charset="0"/>
              </a:rPr>
              <a:t>&lt;YOU CAN ADD YOUR OWN QUOTE HERE ABOUT WHY YOU ARE TAKING PART IN MY WHOLE SELF 2025&gt;</a:t>
            </a:r>
            <a:endParaRPr lang="en-GB" sz="1800" dirty="0">
              <a:solidFill>
                <a:srgbClr val="61A534"/>
              </a:solidFill>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800" b="0" dirty="0">
                <a:effectLst/>
                <a:latin typeface="Lato" panose="020F0502020204030203" pitchFamily="34" charset="0"/>
                <a:ea typeface="MS Mincho" panose="02020609040205080304" pitchFamily="49" charset="-128"/>
                <a:cs typeface="Times New Roman" panose="02020603050405020304" pitchFamily="18" charset="0"/>
              </a:rPr>
              <a:t>MHFA England is urging organisations across the country to join the My Whole Self movement by taking part in My Whole Self Day on Tuesday 11 March. You can access free resources to start planning now, </a:t>
            </a:r>
            <a:r>
              <a:rPr lang="en-GB" sz="1800" b="0" dirty="0">
                <a:solidFill>
                  <a:srgbClr val="61A534"/>
                </a:solidFill>
                <a:effectLst/>
                <a:latin typeface="Lato" panose="020F0502020204030203" pitchFamily="34" charset="0"/>
                <a:ea typeface="MS Mincho" panose="020206090402050803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here</a:t>
            </a:r>
            <a:endParaRPr lang="en-GB" sz="1800" b="0" dirty="0">
              <a:solidFill>
                <a:srgbClr val="61A534"/>
              </a:solidFill>
              <a:latin typeface="Lato" panose="020F0502020204030203" pitchFamily="34" charset="0"/>
              <a:ea typeface="MS Mincho" panose="02020609040205080304" pitchFamily="49" charset="-128"/>
              <a:cs typeface="Times New Roman" panose="02020603050405020304" pitchFamily="18" charset="0"/>
            </a:endParaRPr>
          </a:p>
          <a:p>
            <a:pPr>
              <a:lnSpc>
                <a:spcPct val="115000"/>
              </a:lnSpc>
              <a:spcBef>
                <a:spcPts val="600"/>
              </a:spcBef>
            </a:pPr>
            <a:r>
              <a:rPr lang="en-GB" sz="1800" u="sng"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NOTES TO EDITORS</a:t>
            </a:r>
            <a:endParaRPr lang="en-GB" sz="180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r>
              <a:rPr lang="en-GB" sz="1800" dirty="0">
                <a:solidFill>
                  <a:srgbClr val="61A534"/>
                </a:solidFill>
                <a:latin typeface="Lato" panose="020F0502020204030203" pitchFamily="34" charset="0"/>
                <a:ea typeface="MS Mincho" panose="02020609040205080304" pitchFamily="49" charset="-128"/>
                <a:cs typeface="Times New Roman" panose="02020603050405020304" pitchFamily="18" charset="0"/>
              </a:rPr>
              <a:t>&lt;ADD YOUR CONTACT DETAILS HERE&gt;</a:t>
            </a:r>
            <a:r>
              <a:rPr lang="en-GB" sz="1800" dirty="0">
                <a:solidFill>
                  <a:srgbClr val="61A534"/>
                </a:solidFill>
                <a:effectLst/>
                <a:latin typeface="Lato" panose="020F0502020204030203" pitchFamily="34" charset="0"/>
                <a:ea typeface="MS Mincho" panose="02020609040205080304" pitchFamily="49" charset="-128"/>
                <a:cs typeface="Times New Roman" panose="02020603050405020304" pitchFamily="18" charset="0"/>
              </a:rPr>
              <a:t> </a:t>
            </a:r>
          </a:p>
          <a:p>
            <a:pPr>
              <a:lnSpc>
                <a:spcPct val="115000"/>
              </a:lnSpc>
              <a:spcBef>
                <a:spcPts val="600"/>
              </a:spcBef>
            </a:pPr>
            <a:r>
              <a:rPr lang="en-GB" sz="180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About the research</a:t>
            </a:r>
            <a:endParaRPr lang="en-GB" sz="180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r>
              <a:rPr lang="en-GB" sz="18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The research was undertaken by One Poll for MHFA England during December 2024 with a nationally representative sample of 2,000 working UK adults.</a:t>
            </a: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13519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2CC32-F4C5-2E67-924C-2B80B4958C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2199AA-CA8C-C2B0-711A-5218EC317F57}"/>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8B79C646-4BCF-6CE8-E0D0-DB1ED9C015D0}"/>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B03CE270-5FC2-64A7-729C-8E1CAE0A49B4}"/>
              </a:ext>
            </a:extLst>
          </p:cNvPr>
          <p:cNvSpPr>
            <a:spLocks noGrp="1"/>
          </p:cNvSpPr>
          <p:nvPr>
            <p:ph type="sldNum" sz="quarter" idx="4"/>
          </p:nvPr>
        </p:nvSpPr>
        <p:spPr/>
        <p:txBody>
          <a:bodyPr/>
          <a:lstStyle/>
          <a:p>
            <a:fld id="{ED678217-6872-44DD-9F06-6E6C8EF6EFCA}" type="slidenum">
              <a:rPr lang="en-GB" smtClean="0"/>
              <a:pPr/>
              <a:t>23</a:t>
            </a:fld>
            <a:endParaRPr lang="en-GB"/>
          </a:p>
        </p:txBody>
      </p:sp>
      <p:sp>
        <p:nvSpPr>
          <p:cNvPr id="7" name="Content Placeholder 4">
            <a:extLst>
              <a:ext uri="{FF2B5EF4-FFF2-40B4-BE49-F238E27FC236}">
                <a16:creationId xmlns:a16="http://schemas.microsoft.com/office/drawing/2014/main" id="{7E0A46A7-2DF6-BDCC-6571-59E2A18B7358}"/>
              </a:ext>
            </a:extLst>
          </p:cNvPr>
          <p:cNvSpPr txBox="1">
            <a:spLocks/>
          </p:cNvSpPr>
          <p:nvPr/>
        </p:nvSpPr>
        <p:spPr>
          <a:xfrm>
            <a:off x="884497" y="1971675"/>
            <a:ext cx="9014512" cy="398880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600"/>
              </a:spcBef>
            </a:pPr>
            <a:r>
              <a:rPr lang="en-GB" sz="180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About Mental Health First Aid England</a:t>
            </a:r>
            <a:endParaRPr lang="en-GB" sz="180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r>
              <a:rPr lang="en-GB" sz="18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Mental Health First Aid England is a social enterprise, established in 2009. It is the national authority on mental health first aid.</a:t>
            </a: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r>
              <a:rPr lang="en-GB" sz="18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MHFA England’s vision is to improve the mental health of the nation by creating societal change so we can all talk freely about mental health and offer and seek support when we need it.  </a:t>
            </a:r>
          </a:p>
          <a:p>
            <a:pPr marL="342900" indent="-342900">
              <a:lnSpc>
                <a:spcPct val="115000"/>
              </a:lnSpc>
              <a:spcBef>
                <a:spcPts val="600"/>
              </a:spcBef>
              <a:buFont typeface="Lato Light" panose="020F0502020204030203" pitchFamily="34" charset="0"/>
              <a:buChar char="–"/>
            </a:pPr>
            <a:r>
              <a:rPr lang="en-GB" sz="18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This will be achieved by its mission to train at least 1:10 of the adult population in mental health knowledge, awareness, and skills. To date 1:40 (January 2023) of the adult population has been trained by MHFA England.</a:t>
            </a: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endParaRPr lang="en-GB" sz="1800" b="0" dirty="0">
              <a:effectLst/>
              <a:latin typeface="Lato" panose="020F0502020204030203" pitchFamily="34" charset="0"/>
              <a:ea typeface="Lato Light" panose="020F0502020204030203" pitchFamily="34" charset="0"/>
              <a:cs typeface="Lato Light" panose="020F0502020204030203" pitchFamily="34" charset="0"/>
            </a:endParaRPr>
          </a:p>
          <a:p>
            <a:pPr>
              <a:lnSpc>
                <a:spcPct val="115000"/>
              </a:lnSpc>
              <a:spcBef>
                <a:spcPts val="600"/>
              </a:spcBef>
            </a:pPr>
            <a:endParaRPr lang="en-GB" sz="19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73395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27C48-8CE9-F0FF-2244-3A36859837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696556-5ED8-7DBE-249E-9BB8FECA4335}"/>
              </a:ext>
            </a:extLst>
          </p:cNvPr>
          <p:cNvSpPr>
            <a:spLocks noGrp="1"/>
          </p:cNvSpPr>
          <p:nvPr>
            <p:ph type="title"/>
          </p:nvPr>
        </p:nvSpPr>
        <p:spPr/>
        <p:txBody>
          <a:bodyPr/>
          <a:lstStyle/>
          <a:p>
            <a:r>
              <a:rPr lang="en-GB" dirty="0"/>
              <a:t>Template press release </a:t>
            </a:r>
          </a:p>
        </p:txBody>
      </p:sp>
      <p:sp>
        <p:nvSpPr>
          <p:cNvPr id="10" name="Footer Placeholder 9">
            <a:extLst>
              <a:ext uri="{FF2B5EF4-FFF2-40B4-BE49-F238E27FC236}">
                <a16:creationId xmlns:a16="http://schemas.microsoft.com/office/drawing/2014/main" id="{D7416899-F4DA-FDFE-2EBB-D0D75DD85AA2}"/>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420197B4-F718-7DE0-5671-71F8F1B33A8A}"/>
              </a:ext>
            </a:extLst>
          </p:cNvPr>
          <p:cNvSpPr>
            <a:spLocks noGrp="1"/>
          </p:cNvSpPr>
          <p:nvPr>
            <p:ph type="sldNum" sz="quarter" idx="4"/>
          </p:nvPr>
        </p:nvSpPr>
        <p:spPr/>
        <p:txBody>
          <a:bodyPr/>
          <a:lstStyle/>
          <a:p>
            <a:fld id="{ED678217-6872-44DD-9F06-6E6C8EF6EFCA}" type="slidenum">
              <a:rPr lang="en-GB" smtClean="0"/>
              <a:pPr/>
              <a:t>24</a:t>
            </a:fld>
            <a:endParaRPr lang="en-GB"/>
          </a:p>
        </p:txBody>
      </p:sp>
      <p:sp>
        <p:nvSpPr>
          <p:cNvPr id="7" name="Content Placeholder 4">
            <a:extLst>
              <a:ext uri="{FF2B5EF4-FFF2-40B4-BE49-F238E27FC236}">
                <a16:creationId xmlns:a16="http://schemas.microsoft.com/office/drawing/2014/main" id="{2D7115EB-2481-90E8-90BB-F9049C755D98}"/>
              </a:ext>
            </a:extLst>
          </p:cNvPr>
          <p:cNvSpPr txBox="1">
            <a:spLocks/>
          </p:cNvSpPr>
          <p:nvPr/>
        </p:nvSpPr>
        <p:spPr>
          <a:xfrm>
            <a:off x="636204" y="1491343"/>
            <a:ext cx="9262804" cy="4327138"/>
          </a:xfrm>
          <a:prstGeom prst="rect">
            <a:avLst/>
          </a:prstGeom>
        </p:spPr>
        <p:txBody>
          <a:bodyPr vert="horz" lIns="0" tIns="0" rIns="0" bIns="0" rtlCol="0" anchor="t">
            <a:normAutofit fontScale="25000" lnSpcReduction="2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15000"/>
              </a:lnSpc>
              <a:spcBef>
                <a:spcPts val="600"/>
              </a:spcBef>
              <a:buFont typeface="Lato Light" panose="020F0502020204030203" pitchFamily="34" charset="0"/>
              <a:buChar char="–"/>
            </a:pPr>
            <a:r>
              <a:rPr lang="en-GB" sz="72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MHFA England will achieve its mission through delivering mental health training into workplaces and will extend its reach to the NHS and Black people and People of Colour, through subsidised training.</a:t>
            </a:r>
            <a:endParaRPr lang="en-GB" sz="7200" b="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r>
              <a:rPr lang="en-GB" sz="72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The organisation’s training, consultancy, and campaigning is paving the way for positive mental health in the workplace and beyond.</a:t>
            </a:r>
          </a:p>
          <a:p>
            <a:pPr marL="342900" lvl="0" indent="-342900">
              <a:lnSpc>
                <a:spcPct val="115000"/>
              </a:lnSpc>
              <a:spcBef>
                <a:spcPts val="600"/>
              </a:spcBef>
              <a:buFont typeface="Lato Light" panose="020F0502020204030203" pitchFamily="34" charset="0"/>
              <a:buChar char="–"/>
            </a:pPr>
            <a:r>
              <a:rPr lang="en-GB" sz="72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MHFA England offers consultancy as well as a number of face-to-face, online, and digital training options to increase mental health awareness, knowledge, and skills, including the internationally licensed product, Mental Health First Aid.</a:t>
            </a:r>
            <a:endParaRPr lang="en-GB" sz="7200" b="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r>
              <a:rPr lang="en-GB" sz="72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Mental Health First Aid is the mental health equivalent of physical first aid training and provides people with the skills and confidence to recognise the signs and symptoms of common mental health issues,</a:t>
            </a:r>
            <a:r>
              <a:rPr lang="en-GB" sz="720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 </a:t>
            </a:r>
            <a:r>
              <a:rPr lang="en-GB" sz="7200" b="0" dirty="0">
                <a:solidFill>
                  <a:srgbClr val="2B3333"/>
                </a:solidFill>
                <a:effectLst/>
                <a:latin typeface="Lato" panose="020F0502020204030203" pitchFamily="34" charset="0"/>
                <a:ea typeface="MS Mincho" panose="02020609040205080304" pitchFamily="49" charset="-128"/>
                <a:cs typeface="Times New Roman" panose="02020603050405020304" pitchFamily="18" charset="0"/>
              </a:rPr>
              <a:t>start a conversation, and effectively guide a person towards the right support, be that self-help or professional services. </a:t>
            </a:r>
            <a:endParaRPr lang="en-GB" sz="7200" b="0" dirty="0">
              <a:effectLst/>
              <a:latin typeface="Lato" panose="020F0502020204030203" pitchFamily="34" charset="0"/>
              <a:ea typeface="Lato Light" panose="020F0502020204030203" pitchFamily="34" charset="0"/>
              <a:cs typeface="Lato Light" panose="020F0502020204030203" pitchFamily="34" charset="0"/>
            </a:endParaRPr>
          </a:p>
          <a:p>
            <a:pPr marL="342900" lvl="0" indent="-342900">
              <a:lnSpc>
                <a:spcPct val="115000"/>
              </a:lnSpc>
              <a:spcBef>
                <a:spcPts val="600"/>
              </a:spcBef>
              <a:buFont typeface="Lato Light" panose="020F0502020204030203" pitchFamily="34" charset="0"/>
              <a:buChar char="–"/>
            </a:pPr>
            <a:endParaRPr lang="en-GB" sz="7200" b="0" dirty="0">
              <a:effectLst/>
              <a:latin typeface="Lato" panose="020F0502020204030203" pitchFamily="34" charset="0"/>
              <a:ea typeface="Lato Light" panose="020F0502020204030203" pitchFamily="34" charset="0"/>
              <a:cs typeface="Lato Light" panose="020F0502020204030203" pitchFamily="34" charset="0"/>
            </a:endParaRPr>
          </a:p>
          <a:p>
            <a:pPr lvl="3"/>
            <a:endParaRPr lang="en-GB" dirty="0"/>
          </a:p>
        </p:txBody>
      </p:sp>
    </p:spTree>
    <p:extLst>
      <p:ext uri="{BB962C8B-B14F-4D97-AF65-F5344CB8AC3E}">
        <p14:creationId xmlns:p14="http://schemas.microsoft.com/office/powerpoint/2010/main" val="387642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59EAFE-59AB-417D-B52A-7B363BECA96F}"/>
              </a:ext>
            </a:extLst>
          </p:cNvPr>
          <p:cNvSpPr>
            <a:spLocks noGrp="1"/>
          </p:cNvSpPr>
          <p:nvPr>
            <p:ph type="title"/>
          </p:nvPr>
        </p:nvSpPr>
        <p:spPr/>
        <p:txBody>
          <a:bodyPr/>
          <a:lstStyle/>
          <a:p>
            <a:r>
              <a:rPr lang="en-GB"/>
              <a:t>Get in touch </a:t>
            </a:r>
          </a:p>
        </p:txBody>
      </p:sp>
      <p:sp>
        <p:nvSpPr>
          <p:cNvPr id="6" name="Content Placeholder 5">
            <a:extLst>
              <a:ext uri="{FF2B5EF4-FFF2-40B4-BE49-F238E27FC236}">
                <a16:creationId xmlns:a16="http://schemas.microsoft.com/office/drawing/2014/main" id="{35CA5769-11C4-443D-AFFD-6D1DC302BA9F}"/>
              </a:ext>
            </a:extLst>
          </p:cNvPr>
          <p:cNvSpPr>
            <a:spLocks noGrp="1"/>
          </p:cNvSpPr>
          <p:nvPr>
            <p:ph idx="1"/>
          </p:nvPr>
        </p:nvSpPr>
        <p:spPr/>
        <p:txBody>
          <a:bodyPr vert="horz" lIns="0" tIns="0" rIns="0" bIns="0" rtlCol="0" anchor="t">
            <a:normAutofit/>
          </a:bodyPr>
          <a:lstStyle/>
          <a:p>
            <a:pPr lvl="1"/>
            <a:r>
              <a:rPr lang="en-GB"/>
              <a:t>If you want support embedding My Whole Self in your workplace or want to share your story with us, email </a:t>
            </a:r>
            <a:r>
              <a:rPr lang="en-GB">
                <a:solidFill>
                  <a:srgbClr val="61A534"/>
                </a:solidFill>
                <a:hlinkClick r:id="rId2">
                  <a:extLst>
                    <a:ext uri="{A12FA001-AC4F-418D-AE19-62706E023703}">
                      <ahyp:hlinkClr xmlns:ahyp="http://schemas.microsoft.com/office/drawing/2018/hyperlinkcolor" val="tx"/>
                    </a:ext>
                  </a:extLst>
                </a:hlinkClick>
              </a:rPr>
              <a:t>media@mhfaengland.org </a:t>
            </a:r>
            <a:endParaRPr lang="en-GB" b="1">
              <a:solidFill>
                <a:srgbClr val="61A534"/>
              </a:solidFill>
            </a:endParaRPr>
          </a:p>
        </p:txBody>
      </p:sp>
      <p:sp>
        <p:nvSpPr>
          <p:cNvPr id="14" name="Footer Placeholder 13">
            <a:extLst>
              <a:ext uri="{FF2B5EF4-FFF2-40B4-BE49-F238E27FC236}">
                <a16:creationId xmlns:a16="http://schemas.microsoft.com/office/drawing/2014/main" id="{D58900A9-CC3C-41CF-AAD3-C6652A83BA43}"/>
              </a:ext>
            </a:extLst>
          </p:cNvPr>
          <p:cNvSpPr>
            <a:spLocks noGrp="1"/>
          </p:cNvSpPr>
          <p:nvPr>
            <p:ph type="ftr" sz="quarter" idx="3"/>
          </p:nvPr>
        </p:nvSpPr>
        <p:spPr/>
        <p:txBody>
          <a:bodyPr/>
          <a:lstStyle/>
          <a:p>
            <a:r>
              <a:rPr lang="en-GB"/>
              <a:t>My Whole Self: Toolkit </a:t>
            </a:r>
          </a:p>
        </p:txBody>
      </p:sp>
      <p:sp>
        <p:nvSpPr>
          <p:cNvPr id="15" name="Slide Number Placeholder 14">
            <a:extLst>
              <a:ext uri="{FF2B5EF4-FFF2-40B4-BE49-F238E27FC236}">
                <a16:creationId xmlns:a16="http://schemas.microsoft.com/office/drawing/2014/main" id="{C97BA9C6-4463-449F-8CB8-5A340C0FCFE4}"/>
              </a:ext>
            </a:extLst>
          </p:cNvPr>
          <p:cNvSpPr>
            <a:spLocks noGrp="1"/>
          </p:cNvSpPr>
          <p:nvPr>
            <p:ph type="sldNum" sz="quarter" idx="4"/>
          </p:nvPr>
        </p:nvSpPr>
        <p:spPr/>
        <p:txBody>
          <a:bodyPr/>
          <a:lstStyle/>
          <a:p>
            <a:fld id="{ED678217-6872-44DD-9F06-6E6C8EF6EFCA}" type="slidenum">
              <a:rPr lang="en-GB" smtClean="0"/>
              <a:pPr/>
              <a:t>25</a:t>
            </a:fld>
            <a:endParaRPr lang="en-GB"/>
          </a:p>
        </p:txBody>
      </p:sp>
      <p:pic>
        <p:nvPicPr>
          <p:cNvPr id="7" name="Picture Placeholder 6" descr="A person and person in aprons looking at a tablet&#10;&#10;Description automatically generated">
            <a:extLst>
              <a:ext uri="{FF2B5EF4-FFF2-40B4-BE49-F238E27FC236}">
                <a16:creationId xmlns:a16="http://schemas.microsoft.com/office/drawing/2014/main" id="{6DD3C767-7D58-1DA9-A0A1-D4FCDD5E348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621" r="16621"/>
          <a:stretch/>
        </p:blipFill>
        <p:spPr/>
      </p:pic>
      <p:pic>
        <p:nvPicPr>
          <p:cNvPr id="22" name="Picture Placeholder 21" descr="A person in a wheelchair using a computer&#10;&#10;Description automatically generated">
            <a:extLst>
              <a:ext uri="{FF2B5EF4-FFF2-40B4-BE49-F238E27FC236}">
                <a16:creationId xmlns:a16="http://schemas.microsoft.com/office/drawing/2014/main" id="{B08BC55E-817D-C315-FD45-318D09624C97}"/>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6252" r="16252"/>
          <a:stretch/>
        </p:blipFill>
        <p:spPr/>
      </p:pic>
    </p:spTree>
    <p:extLst>
      <p:ext uri="{BB962C8B-B14F-4D97-AF65-F5344CB8AC3E}">
        <p14:creationId xmlns:p14="http://schemas.microsoft.com/office/powerpoint/2010/main" val="13709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05FA02-EFD8-4263-98B3-75D26CAA64E3}"/>
              </a:ext>
            </a:extLst>
          </p:cNvPr>
          <p:cNvSpPr>
            <a:spLocks noGrp="1"/>
          </p:cNvSpPr>
          <p:nvPr>
            <p:ph type="body" sz="quarter" idx="13"/>
          </p:nvPr>
        </p:nvSpPr>
        <p:spPr/>
        <p:txBody>
          <a:bodyPr>
            <a:normAutofit/>
          </a:bodyPr>
          <a:lstStyle/>
          <a:p>
            <a:r>
              <a:rPr lang="en-GB"/>
              <a:t>Thank you</a:t>
            </a:r>
          </a:p>
          <a:p>
            <a:pPr lvl="1"/>
            <a:endParaRPr lang="en-GB" sz="2800"/>
          </a:p>
          <a:p>
            <a:pPr lvl="1"/>
            <a:r>
              <a:rPr lang="en-GB" sz="2800"/>
              <a:t>Thank you for taking part in My Whole Self </a:t>
            </a:r>
            <a:r>
              <a:rPr lang="en-GB" sz="2800">
                <a:latin typeface="Lato" panose="020F0502020204030203" pitchFamily="34" charset="0"/>
                <a:ea typeface="Lato" panose="020F0502020204030203" pitchFamily="34" charset="0"/>
                <a:cs typeface="Lato" panose="020F0502020204030203" pitchFamily="34" charset="0"/>
              </a:rPr>
              <a:t>–</a:t>
            </a:r>
            <a:r>
              <a:rPr lang="en-GB" sz="2800"/>
              <a:t> the campaign for culture change.</a:t>
            </a:r>
          </a:p>
        </p:txBody>
      </p:sp>
    </p:spTree>
    <p:extLst>
      <p:ext uri="{BB962C8B-B14F-4D97-AF65-F5344CB8AC3E}">
        <p14:creationId xmlns:p14="http://schemas.microsoft.com/office/powerpoint/2010/main" val="10720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9A6B7-908D-2F46-A310-5236187BA21C}"/>
              </a:ext>
            </a:extLst>
          </p:cNvPr>
          <p:cNvSpPr>
            <a:spLocks noGrp="1"/>
          </p:cNvSpPr>
          <p:nvPr>
            <p:ph type="body" sz="quarter" idx="13"/>
          </p:nvPr>
        </p:nvSpPr>
        <p:spPr/>
        <p:txBody>
          <a:bodyPr/>
          <a:lstStyle/>
          <a:p>
            <a:r>
              <a:rPr lang="en-GB"/>
              <a:t>Engaging your people </a:t>
            </a:r>
          </a:p>
        </p:txBody>
      </p:sp>
    </p:spTree>
    <p:extLst>
      <p:ext uri="{BB962C8B-B14F-4D97-AF65-F5344CB8AC3E}">
        <p14:creationId xmlns:p14="http://schemas.microsoft.com/office/powerpoint/2010/main" val="33468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0064E-F645-894B-11A2-B4F6EBDA409A}"/>
              </a:ext>
            </a:extLst>
          </p:cNvPr>
          <p:cNvSpPr>
            <a:spLocks noGrp="1"/>
          </p:cNvSpPr>
          <p:nvPr>
            <p:ph type="title"/>
          </p:nvPr>
        </p:nvSpPr>
        <p:spPr/>
        <p:txBody>
          <a:bodyPr/>
          <a:lstStyle/>
          <a:p>
            <a:r>
              <a:rPr lang="en-GB"/>
              <a:t>Engaging your people </a:t>
            </a:r>
            <a:br>
              <a:rPr lang="en-GB"/>
            </a:br>
            <a:endParaRPr lang="en-GB"/>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p:txBody>
          <a:bodyPr>
            <a:normAutofit/>
          </a:bodyPr>
          <a:lstStyle/>
          <a:p>
            <a:pPr lvl="3"/>
            <a:r>
              <a:rPr lang="en-GB"/>
              <a:t>For My Whole Self to be a success in your organisation, your people need to be on board </a:t>
            </a:r>
          </a:p>
          <a:p>
            <a:pPr lvl="3"/>
            <a:r>
              <a:rPr lang="en-GB"/>
              <a:t>To help get the message out there we have developed a suite of content:</a:t>
            </a:r>
          </a:p>
          <a:p>
            <a:pPr lvl="4"/>
            <a:r>
              <a:rPr lang="en-GB"/>
              <a:t>Internal email copy that you can edit for use </a:t>
            </a:r>
          </a:p>
          <a:p>
            <a:pPr lvl="4"/>
            <a:r>
              <a:rPr lang="en-GB"/>
              <a:t>Signature banners to add to your emails </a:t>
            </a:r>
          </a:p>
          <a:p>
            <a:pPr lvl="4"/>
            <a:r>
              <a:rPr lang="en-GB"/>
              <a:t>Social media graphics which you can use across your digital channels</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4</a:t>
            </a:fld>
            <a:endParaRPr lang="en-GB"/>
          </a:p>
        </p:txBody>
      </p:sp>
    </p:spTree>
    <p:extLst>
      <p:ext uri="{BB962C8B-B14F-4D97-AF65-F5344CB8AC3E}">
        <p14:creationId xmlns:p14="http://schemas.microsoft.com/office/powerpoint/2010/main" val="38109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Email copy  </a:t>
            </a:r>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a:xfrm>
            <a:off x="884497" y="1971675"/>
            <a:ext cx="8964178" cy="3988800"/>
          </a:xfrm>
        </p:spPr>
        <p:txBody>
          <a:bodyPr vert="horz" lIns="0" tIns="0" rIns="0" bIns="0" rtlCol="0" anchor="t">
            <a:noAutofit/>
          </a:bodyPr>
          <a:lstStyle/>
          <a:p>
            <a:r>
              <a:rPr lang="en-GB" b="0" dirty="0">
                <a:solidFill>
                  <a:srgbClr val="61A534"/>
                </a:solidFill>
              </a:rPr>
              <a:t>[Organisation name] </a:t>
            </a:r>
            <a:r>
              <a:rPr lang="en-GB" b="0" dirty="0"/>
              <a:t>is proud to be supporting </a:t>
            </a:r>
            <a:r>
              <a:rPr lang="en-GB" b="0" dirty="0">
                <a:solidFill>
                  <a:srgbClr val="61A534"/>
                </a:solidFill>
                <a:hlinkClick r:id="rId2">
                  <a:extLst>
                    <a:ext uri="{A12FA001-AC4F-418D-AE19-62706E023703}">
                      <ahyp:hlinkClr xmlns:ahyp="http://schemas.microsoft.com/office/drawing/2018/hyperlinkcolor" val="tx"/>
                    </a:ext>
                  </a:extLst>
                </a:hlinkClick>
              </a:rPr>
              <a:t>My Whole Self</a:t>
            </a:r>
            <a:r>
              <a:rPr lang="en-GB" b="0" dirty="0"/>
              <a:t>, MHFA England</a:t>
            </a:r>
            <a:r>
              <a:rPr lang="en-GB" b="0" baseline="30000" dirty="0"/>
              <a:t>®</a:t>
            </a:r>
            <a:r>
              <a:rPr lang="en-GB" b="0" dirty="0"/>
              <a:t>’s campaign for workplace culture change.  </a:t>
            </a:r>
          </a:p>
          <a:p>
            <a:r>
              <a:rPr lang="en-GB" b="0" dirty="0"/>
              <a:t>The campaign calls on organisations to empower employees to bring their whole self to work. Bringing your whole self to work means feeling empowered and comfortable to bring all parts of your identity to work, including your background, sexuality, religion, gender, physical and mental health. </a:t>
            </a:r>
          </a:p>
          <a:p>
            <a:r>
              <a:rPr lang="en-GB" b="0" dirty="0"/>
              <a:t>By bringing together diversity and inclusion with health and wellbeing, we hope to drive positive transformation in workplace mental health and performance. Teams that feel safe and connected work better together. We want you to feel psychologically safe, seen, heard and valued which is why we have decided to get involved.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5</a:t>
            </a:fld>
            <a:endParaRPr lang="en-GB"/>
          </a:p>
        </p:txBody>
      </p:sp>
    </p:spTree>
    <p:extLst>
      <p:ext uri="{BB962C8B-B14F-4D97-AF65-F5344CB8AC3E}">
        <p14:creationId xmlns:p14="http://schemas.microsoft.com/office/powerpoint/2010/main" val="2578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Email copy cont. </a:t>
            </a:r>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a:xfrm>
            <a:off x="884497" y="1971675"/>
            <a:ext cx="8964178" cy="3988800"/>
          </a:xfrm>
        </p:spPr>
        <p:txBody>
          <a:bodyPr vert="horz" lIns="0" tIns="0" rIns="0" bIns="0" rtlCol="0" anchor="t">
            <a:noAutofit/>
          </a:bodyPr>
          <a:lstStyle/>
          <a:p>
            <a:r>
              <a:rPr lang="en-GB" b="0"/>
              <a:t>To mark My Whole Self Day, on </a:t>
            </a:r>
            <a:r>
              <a:rPr lang="en-GB" b="0">
                <a:solidFill>
                  <a:srgbClr val="61A534"/>
                </a:solidFill>
              </a:rPr>
              <a:t>11 March 2025 </a:t>
            </a:r>
            <a:r>
              <a:rPr lang="en-GB" b="0"/>
              <a:t>we will be </a:t>
            </a:r>
            <a:r>
              <a:rPr lang="en-GB" b="0">
                <a:solidFill>
                  <a:srgbClr val="61A534"/>
                </a:solidFill>
              </a:rPr>
              <a:t>[insert details of activities that you will be doing and any joining instructions]</a:t>
            </a:r>
            <a:r>
              <a:rPr lang="en-GB" b="0"/>
              <a:t>. If you would like to find out more about the campaign and take a look at some of the resources, </a:t>
            </a:r>
            <a:r>
              <a:rPr lang="en-GB" b="0" i="0">
                <a:solidFill>
                  <a:srgbClr val="000000"/>
                </a:solidFill>
                <a:effectLst/>
                <a:latin typeface="Lato"/>
              </a:rPr>
              <a:t>visit </a:t>
            </a:r>
            <a:r>
              <a:rPr lang="en-GB" b="0" u="sng">
                <a:solidFill>
                  <a:srgbClr val="61A534"/>
                </a:solidFill>
                <a:latin typeface="Lato"/>
                <a:hlinkClick r:id="rId2">
                  <a:extLst>
                    <a:ext uri="{A12FA001-AC4F-418D-AE19-62706E023703}">
                      <ahyp:hlinkClr xmlns:ahyp="http://schemas.microsoft.com/office/drawing/2018/hyperlinkcolor" val="tx"/>
                    </a:ext>
                  </a:extLst>
                </a:hlinkClick>
              </a:rPr>
              <a:t>My</a:t>
            </a:r>
            <a:r>
              <a:rPr lang="en-GB" b="0" u="sng">
                <a:solidFill>
                  <a:srgbClr val="61A534"/>
                </a:solidFill>
                <a:latin typeface="Lato"/>
                <a:hlinkClick r:id="rId3">
                  <a:extLst>
                    <a:ext uri="{A12FA001-AC4F-418D-AE19-62706E023703}">
                      <ahyp:hlinkClr xmlns:ahyp="http://schemas.microsoft.com/office/drawing/2018/hyperlinkcolor" val="tx"/>
                    </a:ext>
                  </a:extLst>
                </a:hlinkClick>
              </a:rPr>
              <a:t> Whole Self</a:t>
            </a:r>
            <a:r>
              <a:rPr lang="en-GB" b="0" i="0">
                <a:solidFill>
                  <a:srgbClr val="000000"/>
                </a:solidFill>
                <a:effectLst/>
                <a:latin typeface="Lato"/>
              </a:rPr>
              <a:t>.</a:t>
            </a:r>
            <a:endParaRPr lang="en-GB" b="0">
              <a:latin typeface="Lato"/>
            </a:endParaRP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6</a:t>
            </a:fld>
            <a:endParaRPr lang="en-GB"/>
          </a:p>
        </p:txBody>
      </p:sp>
    </p:spTree>
    <p:extLst>
      <p:ext uri="{BB962C8B-B14F-4D97-AF65-F5344CB8AC3E}">
        <p14:creationId xmlns:p14="http://schemas.microsoft.com/office/powerpoint/2010/main" val="273423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effectLst>
            <a:reflection stA="40000" endPos="54000" dist="50800" dir="5400000" sy="-100000" algn="bl" rotWithShape="0"/>
          </a:effectLst>
        </p:spPr>
        <p:txBody>
          <a:bodyPr/>
          <a:lstStyle/>
          <a:p>
            <a:r>
              <a:rPr lang="en-GB"/>
              <a:t>Signature banners </a:t>
            </a:r>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a:xfrm>
            <a:off x="884497" y="1971675"/>
            <a:ext cx="9366850" cy="3988800"/>
          </a:xfrm>
        </p:spPr>
        <p:txBody>
          <a:bodyPr>
            <a:noAutofit/>
          </a:bodyPr>
          <a:lstStyle/>
          <a:p>
            <a:r>
              <a:rPr lang="en-GB" b="0"/>
              <a:t>Ask your people to add this to their email signature to demonstrate your commitment to the campaign</a:t>
            </a:r>
          </a:p>
          <a:p>
            <a:pPr algn="l" rtl="0" fontAlgn="base"/>
            <a:r>
              <a:rPr lang="en-GB" b="0" i="0">
                <a:solidFill>
                  <a:srgbClr val="000000"/>
                </a:solidFill>
                <a:effectLst/>
                <a:latin typeface="Lato" panose="020F0502020204030203" pitchFamily="34" charset="0"/>
              </a:rPr>
              <a:t> </a:t>
            </a:r>
          </a:p>
          <a:p>
            <a:r>
              <a:rPr lang="en-GB" b="0"/>
              <a:t>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7</a:t>
            </a:fld>
            <a:endParaRPr lang="en-GB"/>
          </a:p>
        </p:txBody>
      </p:sp>
      <p:pic>
        <p:nvPicPr>
          <p:cNvPr id="3" name="Picture 2" descr="A green square with white text&#10;&#10;AI-generated content may be incorrect.">
            <a:hlinkClick r:id="rId2"/>
            <a:extLst>
              <a:ext uri="{FF2B5EF4-FFF2-40B4-BE49-F238E27FC236}">
                <a16:creationId xmlns:a16="http://schemas.microsoft.com/office/drawing/2014/main" id="{3E98B245-52F0-6C31-028C-B8FEA81EA3D2}"/>
              </a:ext>
            </a:extLst>
          </p:cNvPr>
          <p:cNvPicPr>
            <a:picLocks noChangeAspect="1"/>
          </p:cNvPicPr>
          <p:nvPr/>
        </p:nvPicPr>
        <p:blipFill>
          <a:blip r:embed="rId3"/>
          <a:srcRect/>
          <a:stretch/>
        </p:blipFill>
        <p:spPr>
          <a:xfrm>
            <a:off x="884497" y="3311367"/>
            <a:ext cx="8992927" cy="2023004"/>
          </a:xfrm>
          <a:prstGeom prst="rect">
            <a:avLst/>
          </a:prstGeom>
        </p:spPr>
      </p:pic>
      <p:sp>
        <p:nvSpPr>
          <p:cNvPr id="2" name="TextBox 1">
            <a:extLst>
              <a:ext uri="{FF2B5EF4-FFF2-40B4-BE49-F238E27FC236}">
                <a16:creationId xmlns:a16="http://schemas.microsoft.com/office/drawing/2014/main" id="{35CA4F1C-D5BE-E140-539B-806F3A7CF132}"/>
              </a:ext>
            </a:extLst>
          </p:cNvPr>
          <p:cNvSpPr txBox="1"/>
          <p:nvPr/>
        </p:nvSpPr>
        <p:spPr>
          <a:xfrm>
            <a:off x="800100" y="2864915"/>
            <a:ext cx="1757212" cy="369332"/>
          </a:xfrm>
          <a:prstGeom prst="rect">
            <a:avLst/>
          </a:prstGeom>
          <a:noFill/>
        </p:spPr>
        <p:txBody>
          <a:bodyPr wrap="none" lIns="91440" tIns="45720" rIns="91440" bIns="45720" rtlCol="0" anchor="t">
            <a:spAutoFit/>
          </a:bodyPr>
          <a:lstStyle/>
          <a:p>
            <a:r>
              <a:rPr lang="en-GB" b="1" dirty="0">
                <a:solidFill>
                  <a:srgbClr val="61A534"/>
                </a:solidFill>
                <a:hlinkClick r:id="rId4">
                  <a:extLst>
                    <a:ext uri="{A12FA001-AC4F-418D-AE19-62706E023703}">
                      <ahyp:hlinkClr xmlns:ahyp="http://schemas.microsoft.com/office/drawing/2018/hyperlinkcolor" val="tx"/>
                    </a:ext>
                  </a:extLst>
                </a:hlinkClick>
              </a:rPr>
              <a:t>Email signature</a:t>
            </a:r>
          </a:p>
        </p:txBody>
      </p:sp>
    </p:spTree>
    <p:extLst>
      <p:ext uri="{BB962C8B-B14F-4D97-AF65-F5344CB8AC3E}">
        <p14:creationId xmlns:p14="http://schemas.microsoft.com/office/powerpoint/2010/main" val="16198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9A6B7-908D-2F46-A310-5236187BA21C}"/>
              </a:ext>
            </a:extLst>
          </p:cNvPr>
          <p:cNvSpPr>
            <a:spLocks noGrp="1"/>
          </p:cNvSpPr>
          <p:nvPr>
            <p:ph type="body" sz="quarter" idx="13"/>
          </p:nvPr>
        </p:nvSpPr>
        <p:spPr/>
        <p:txBody>
          <a:bodyPr/>
          <a:lstStyle/>
          <a:p>
            <a:r>
              <a:rPr lang="en-GB"/>
              <a:t>Be part of the conversation online </a:t>
            </a:r>
          </a:p>
        </p:txBody>
      </p:sp>
    </p:spTree>
    <p:extLst>
      <p:ext uri="{BB962C8B-B14F-4D97-AF65-F5344CB8AC3E}">
        <p14:creationId xmlns:p14="http://schemas.microsoft.com/office/powerpoint/2010/main" val="360933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Be part of the conversation online </a:t>
            </a:r>
            <a:br>
              <a:rPr lang="en-GB"/>
            </a:br>
            <a:endParaRPr lang="en-GB"/>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9</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171996" cy="3988800"/>
          </a:xfrm>
          <a:prstGeom prst="rect">
            <a:avLst/>
          </a:prstGeom>
        </p:spPr>
        <p:txBody>
          <a:bodyPr vert="horz" lIns="0" tIns="0" rIns="0" bIns="0" rtlCol="0" anchor="t">
            <a:normAutofit lnSpcReduction="1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b="0" i="0" u="none" strike="noStrike">
                <a:solidFill>
                  <a:srgbClr val="000000"/>
                </a:solidFill>
                <a:effectLst/>
                <a:latin typeface="Lato"/>
              </a:rPr>
              <a:t>We’ve drafted some suggested social media posts so you can share your support for My Whole Self with your online community:</a:t>
            </a:r>
            <a:r>
              <a:rPr lang="en-GB" b="0" i="0">
                <a:solidFill>
                  <a:srgbClr val="000000"/>
                </a:solidFill>
                <a:effectLst/>
                <a:latin typeface="Lato"/>
              </a:rPr>
              <a:t>​</a:t>
            </a:r>
          </a:p>
          <a:p>
            <a:pPr fontAlgn="base"/>
            <a:r>
              <a:rPr lang="en-GB" b="0">
                <a:solidFill>
                  <a:srgbClr val="000000"/>
                </a:solidFill>
                <a:latin typeface="Lato"/>
              </a:rPr>
              <a:t>Don’t forget to share your #MyWholeSelfie as well. You can find instructions </a:t>
            </a:r>
            <a:r>
              <a:rPr lang="en-GB" b="0">
                <a:solidFill>
                  <a:srgbClr val="61A534"/>
                </a:solidFill>
                <a:latin typeface="Lato"/>
                <a:hlinkClick r:id="rId2">
                  <a:extLst>
                    <a:ext uri="{A12FA001-AC4F-418D-AE19-62706E023703}">
                      <ahyp:hlinkClr xmlns:ahyp="http://schemas.microsoft.com/office/drawing/2018/hyperlinkcolor" val="tx"/>
                    </a:ext>
                  </a:extLst>
                </a:hlinkClick>
              </a:rPr>
              <a:t>here</a:t>
            </a:r>
            <a:r>
              <a:rPr lang="en-GB" b="0">
                <a:solidFill>
                  <a:srgbClr val="61A534"/>
                </a:solidFill>
                <a:latin typeface="Lato"/>
              </a:rPr>
              <a:t>.</a:t>
            </a:r>
            <a:r>
              <a:rPr lang="en-GB" b="0">
                <a:solidFill>
                  <a:srgbClr val="000000"/>
                </a:solidFill>
                <a:latin typeface="Lato"/>
              </a:rPr>
              <a:t> </a:t>
            </a:r>
            <a:endParaRPr lang="en-GB" b="0" i="0">
              <a:solidFill>
                <a:srgbClr val="000000"/>
              </a:solidFill>
              <a:effectLst/>
              <a:latin typeface="Segoe UI" panose="020B0502040204020203" pitchFamily="34" charset="0"/>
            </a:endParaRPr>
          </a:p>
          <a:p>
            <a:pPr marL="285750" indent="-285750" algn="l" rtl="0" fontAlgn="base">
              <a:buFont typeface="Lato" panose="020F0502020204030203" pitchFamily="34" charset="0"/>
              <a:buChar char="–"/>
            </a:pPr>
            <a:r>
              <a:rPr lang="en-GB" b="0" i="0" u="none" strike="noStrike">
                <a:solidFill>
                  <a:srgbClr val="000000"/>
                </a:solidFill>
                <a:effectLst/>
                <a:latin typeface="Lato"/>
              </a:rPr>
              <a:t>How will you celebrate #MyWholeSelf Day on 11 March? Get your free resources from @MHFAEngland's website now and start planning what your workplace can do to empower everyone to bring their whole selves to work </a:t>
            </a:r>
            <a:r>
              <a:rPr lang="en-GB" b="0" i="0" u="sng" strike="noStrike">
                <a:solidFill>
                  <a:srgbClr val="61A534"/>
                </a:solidFill>
                <a:effectLst/>
                <a:latin typeface="Lato"/>
                <a:hlinkClick r:id="rId3">
                  <a:extLst>
                    <a:ext uri="{A12FA001-AC4F-418D-AE19-62706E023703}">
                      <ahyp:hlinkClr xmlns:ahyp="http://schemas.microsoft.com/office/drawing/2018/hyperlinkcolor" val="tx"/>
                    </a:ext>
                  </a:extLst>
                </a:hlinkClick>
              </a:rPr>
              <a:t>https://bit.ly/3Ps3Pgs</a:t>
            </a:r>
          </a:p>
          <a:p>
            <a:pPr marL="285750" indent="-285750" fontAlgn="base">
              <a:buFont typeface="Lato" panose="020F0502020204030203" pitchFamily="34" charset="0"/>
              <a:buChar char="–"/>
            </a:pPr>
            <a:r>
              <a:rPr lang="en-GB" b="0" i="0" u="none" strike="noStrike">
                <a:solidFill>
                  <a:srgbClr val="000000"/>
                </a:solidFill>
                <a:effectLst/>
                <a:latin typeface="Lato"/>
              </a:rPr>
              <a:t>How can we create mentally healthy workplaces? It starts when we can bring our ‘whole self’ to work. On 11 March workplaces across the country will celebrate My Whole Self Day – download free resources now to get involved </a:t>
            </a:r>
            <a:r>
              <a:rPr lang="en-GB" b="0" i="0" u="sng" strike="noStrike">
                <a:solidFill>
                  <a:srgbClr val="61A534"/>
                </a:solidFill>
                <a:effectLst/>
                <a:latin typeface="Lato"/>
                <a:hlinkClick r:id="rId3">
                  <a:extLst>
                    <a:ext uri="{A12FA001-AC4F-418D-AE19-62706E023703}">
                      <ahyp:hlinkClr xmlns:ahyp="http://schemas.microsoft.com/office/drawing/2018/hyperlinkcolor" val="tx"/>
                    </a:ext>
                  </a:extLst>
                </a:hlinkClick>
              </a:rPr>
              <a:t>https://bit.ly/3Ps3Pgs</a:t>
            </a:r>
          </a:p>
          <a:p>
            <a:pPr marL="285750" indent="-285750" algn="l" rtl="0" fontAlgn="base">
              <a:buFont typeface="Lato" panose="020F0502020204030203" pitchFamily="34" charset="0"/>
              <a:buChar char="–"/>
            </a:pPr>
            <a:endParaRPr lang="en-GB" b="0" i="0">
              <a:solidFill>
                <a:srgbClr val="61A534"/>
              </a:solidFill>
              <a:effectLst/>
              <a:latin typeface="Lato"/>
            </a:endParaRPr>
          </a:p>
        </p:txBody>
      </p:sp>
    </p:spTree>
    <p:extLst>
      <p:ext uri="{BB962C8B-B14F-4D97-AF65-F5344CB8AC3E}">
        <p14:creationId xmlns:p14="http://schemas.microsoft.com/office/powerpoint/2010/main" val="2531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14">
      <a:dk1>
        <a:sysClr val="windowText" lastClr="000000"/>
      </a:dk1>
      <a:lt1>
        <a:sysClr val="window" lastClr="FFFFFF"/>
      </a:lt1>
      <a:dk2>
        <a:srgbClr val="706F6F"/>
      </a:dk2>
      <a:lt2>
        <a:srgbClr val="B2B2B2"/>
      </a:lt2>
      <a:accent1>
        <a:srgbClr val="65AB31"/>
      </a:accent1>
      <a:accent2>
        <a:srgbClr val="12686C"/>
      </a:accent2>
      <a:accent3>
        <a:srgbClr val="2896C4"/>
      </a:accent3>
      <a:accent4>
        <a:srgbClr val="315184"/>
      </a:accent4>
      <a:accent5>
        <a:srgbClr val="793C6D"/>
      </a:accent5>
      <a:accent6>
        <a:srgbClr val="EC64A1"/>
      </a:accent6>
      <a:hlink>
        <a:srgbClr val="0563C1"/>
      </a:hlink>
      <a:folHlink>
        <a:srgbClr val="954F72"/>
      </a:folHlink>
    </a:clrScheme>
    <a:fontScheme name="Custom 1">
      <a:majorFont>
        <a:latin typeface="Lato Bold"/>
        <a:ea typeface="Arial"/>
        <a:cs typeface="Arial"/>
      </a:majorFont>
      <a:minorFont>
        <a:latin typeface="Lato"/>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Whole Self presentation template" id="{52BF9759-C2F1-40CA-8CBC-ECA743D7D184}" vid="{5449999B-4626-4A0B-A819-D3BCB39427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46EA0AFDF6BC499D8C850C2B41FE23" ma:contentTypeVersion="28" ma:contentTypeDescription="Create a new document." ma:contentTypeScope="" ma:versionID="12c6c5cfb32cddd71636f2a13fce11a5">
  <xsd:schema xmlns:xsd="http://www.w3.org/2001/XMLSchema" xmlns:xs="http://www.w3.org/2001/XMLSchema" xmlns:p="http://schemas.microsoft.com/office/2006/metadata/properties" xmlns:ns2="8b7acd63-a9f4-452b-9d81-3828de720deb" xmlns:ns3="f90d60b8-9ccb-4254-8409-1ad533f57a29" targetNamespace="http://schemas.microsoft.com/office/2006/metadata/properties" ma:root="true" ma:fieldsID="e7da004350c5d73ec48c95506208dd35" ns2:_="" ns3:_="">
    <xsd:import namespace="8b7acd63-a9f4-452b-9d81-3828de720deb"/>
    <xsd:import namespace="f90d60b8-9ccb-4254-8409-1ad533f57a29"/>
    <xsd:element name="properties">
      <xsd:complexType>
        <xsd:sequence>
          <xsd:element name="documentManagement">
            <xsd:complexType>
              <xsd:all>
                <xsd:element ref="ns2:Image" minOccurs="0"/>
                <xsd:element ref="ns2:Link" minOccurs="0"/>
                <xsd:element ref="ns2:Oversight" minOccurs="0"/>
                <xsd:element ref="ns2:_Flow_SignoffStatus" minOccurs="0"/>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Brandsign_x002d_off" minOccurs="0"/>
                <xsd:element ref="ns2:Signoff" minOccurs="0"/>
                <xsd:element ref="ns2:Designstatus" minOccurs="0"/>
                <xsd:element ref="ns2: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acd63-a9f4-452b-9d81-3828de720deb" elementFormDefault="qualified">
    <xsd:import namespace="http://schemas.microsoft.com/office/2006/documentManagement/types"/>
    <xsd:import namespace="http://schemas.microsoft.com/office/infopath/2007/PartnerControls"/>
    <xsd:element name="Image" ma:index="2"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ink" ma:index="3"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versight" ma:index="5" nillable="true" ma:displayName="Review stage" ma:format="Dropdown" ma:list="UserInfo" ma:SharePointGroup="0" ma:internalName="Oversigh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Flow_SignoffStatus" ma:index="6" nillable="true" ma:displayName="Review status" ma:default="IN REVIEW" ma:format="Dropdown" ma:internalName="Sign_x002d_off_x0020_status">
      <xsd:simpleType>
        <xsd:restriction base="dms:Choice">
          <xsd:enumeration value="IN REVIEW"/>
          <xsd:enumeration value="REVIEWED"/>
          <xsd:enumeration value="STOPPED?"/>
          <xsd:enumeration value="WAITING"/>
        </xsd:restriction>
      </xsd:simpleType>
    </xsd:element>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hidden="true" ma:internalName="MediaServiceAutoTags" ma:readOnly="true">
      <xsd:simpleType>
        <xsd:restriction base="dms:Text"/>
      </xsd:simpleType>
    </xsd:element>
    <xsd:element name="MediaServiceLocation" ma:index="12" nillable="true" ma:displayName="MediaServiceLocation" ma:description="" ma:hidden="true" ma:internalName="MediaServiceLocation" ma:readOnly="true">
      <xsd:simpleType>
        <xsd:restriction base="dms:Text"/>
      </xsd:simpleType>
    </xsd:element>
    <xsd:element name="MediaServiceOCR" ma:index="15" nillable="true" ma:displayName="MediaServiceOCR"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2" nillable="true" ma:displayName="Length (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2fbf916-0512-4b03-9a85-3ebf1bbe3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Brandsign_x002d_off" ma:index="30" nillable="true" ma:displayName="Design stage" ma:format="Dropdown" ma:list="UserInfo" ma:SharePointGroup="0" ma:internalName="Brandsign_x002d_o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ignoff" ma:index="31" nillable="true" ma:displayName="Sign off" ma:format="Dropdown" ma:list="UserInfo" ma:SharePointGroup="0" ma:internalName="Signo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signstatus" ma:index="32" nillable="true" ma:displayName="Design status" ma:format="Dropdown" ma:internalName="Designstatus">
      <xsd:simpleType>
        <xsd:restriction base="dms:Choice">
          <xsd:enumeration value="DESIGNED"/>
          <xsd:enumeration value="IN DESIGN"/>
          <xsd:enumeration value="WAITING"/>
        </xsd:restriction>
      </xsd:simpleType>
    </xsd:element>
    <xsd:element name="Signoffstatus" ma:index="33" nillable="true" ma:displayName="Sign off status" ma:format="Dropdown" ma:internalName="Signoffstatus">
      <xsd:simpleType>
        <xsd:restriction base="dms:Choice">
          <xsd:enumeration value="APPROVED"/>
          <xsd:enumeration value="AMENDS NEEDED"/>
          <xsd:enumeration value="TO BE REVIEWED"/>
        </xsd:restriction>
      </xsd:simpleType>
    </xsd:element>
  </xsd:schema>
  <xsd:schema xmlns:xsd="http://www.w3.org/2001/XMLSchema" xmlns:xs="http://www.w3.org/2001/XMLSchema" xmlns:dms="http://schemas.microsoft.com/office/2006/documentManagement/types" xmlns:pc="http://schemas.microsoft.com/office/infopath/2007/PartnerControls" targetNamespace="f90d60b8-9ccb-4254-8409-1ad533f57a29" elementFormDefault="qualified">
    <xsd:import namespace="http://schemas.microsoft.com/office/2006/documentManagement/types"/>
    <xsd:import namespace="http://schemas.microsoft.com/office/infopath/2007/PartnerControls"/>
    <xsd:element name="SharedWithUsers" ma:index="13"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hidden="true" ma:internalName="SharedWithDetails" ma:readOnly="true">
      <xsd:simpleType>
        <xsd:restriction base="dms:Note"/>
      </xsd:simpleType>
    </xsd:element>
    <xsd:element name="TaxCatchAll" ma:index="25" nillable="true" ma:displayName="Taxonomy Catch All Column" ma:hidden="true" ma:list="{f4506e50-996f-445a-8552-7eb1b3c863de}" ma:internalName="TaxCatchAll" ma:readOnly="false" ma:showField="CatchAllData" ma:web="f90d60b8-9ccb-4254-8409-1ad533f57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b7acd63-a9f4-452b-9d81-3828de720deb">
      <Terms xmlns="http://schemas.microsoft.com/office/infopath/2007/PartnerControls"/>
    </lcf76f155ced4ddcb4097134ff3c332f>
    <TaxCatchAll xmlns="f90d60b8-9ccb-4254-8409-1ad533f57a29" xsi:nil="true"/>
    <SharedWithUsers xmlns="f90d60b8-9ccb-4254-8409-1ad533f57a29">
      <UserInfo>
        <DisplayName/>
        <AccountId xsi:nil="true"/>
        <AccountType/>
      </UserInfo>
    </SharedWithUsers>
    <MediaLengthInSeconds xmlns="8b7acd63-a9f4-452b-9d81-3828de720deb" xsi:nil="true"/>
    <Image xmlns="8b7acd63-a9f4-452b-9d81-3828de720deb">
      <Url xsi:nil="true"/>
      <Description xsi:nil="true"/>
    </Image>
    <Link xmlns="8b7acd63-a9f4-452b-9d81-3828de720deb">
      <Url xsi:nil="true"/>
      <Description xsi:nil="true"/>
    </Link>
    <Brandsign_x002d_off xmlns="8b7acd63-a9f4-452b-9d81-3828de720deb">
      <UserInfo>
        <DisplayName/>
        <AccountId xsi:nil="true"/>
        <AccountType/>
      </UserInfo>
    </Brandsign_x002d_off>
    <Oversight xmlns="8b7acd63-a9f4-452b-9d81-3828de720deb">
      <UserInfo>
        <DisplayName/>
        <AccountId xsi:nil="true"/>
        <AccountType/>
      </UserInfo>
    </Oversight>
    <Signoff xmlns="8b7acd63-a9f4-452b-9d81-3828de720deb">
      <UserInfo>
        <DisplayName/>
        <AccountId xsi:nil="true"/>
        <AccountType/>
      </UserInfo>
    </Signoff>
    <_Flow_SignoffStatus xmlns="8b7acd63-a9f4-452b-9d81-3828de720deb">IN REVIEW</_Flow_SignoffStatus>
    <Signoffstatus xmlns="8b7acd63-a9f4-452b-9d81-3828de720deb" xsi:nil="true"/>
    <Designstatus xmlns="8b7acd63-a9f4-452b-9d81-3828de720de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E70186-5F38-448D-9BD9-90B5FE59B1F7}">
  <ds:schemaRefs>
    <ds:schemaRef ds:uri="8b7acd63-a9f4-452b-9d81-3828de720deb"/>
    <ds:schemaRef ds:uri="f90d60b8-9ccb-4254-8409-1ad533f57a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D72DAD-5666-48C3-B89E-1017EA21B5FA}">
  <ds:schemaRefs>
    <ds:schemaRef ds:uri="8b7acd63-a9f4-452b-9d81-3828de720deb"/>
    <ds:schemaRef ds:uri="http://schemas.microsoft.com/office/infopath/2007/PartnerControls"/>
    <ds:schemaRef ds:uri="f90d60b8-9ccb-4254-8409-1ad533f57a29"/>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F1BEFE2C-3A83-4491-B074-E41A0CD229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2380</Words>
  <Application>Microsoft Office PowerPoint</Application>
  <PresentationFormat>Widescreen</PresentationFormat>
  <Paragraphs>151</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Overview </vt:lpstr>
      <vt:lpstr>PowerPoint Presentation</vt:lpstr>
      <vt:lpstr>Engaging your people  </vt:lpstr>
      <vt:lpstr>Email copy  </vt:lpstr>
      <vt:lpstr>Email copy cont. </vt:lpstr>
      <vt:lpstr>Signature banners </vt:lpstr>
      <vt:lpstr>PowerPoint Presentation</vt:lpstr>
      <vt:lpstr>Be part of the conversation online  </vt:lpstr>
      <vt:lpstr> </vt:lpstr>
      <vt:lpstr>PowerPoint Presentation</vt:lpstr>
      <vt:lpstr>Share your story </vt:lpstr>
      <vt:lpstr>Website copy</vt:lpstr>
      <vt:lpstr>Website copy cont.</vt:lpstr>
      <vt:lpstr>Blogs</vt:lpstr>
      <vt:lpstr>Media opportunities </vt:lpstr>
      <vt:lpstr>Template press release </vt:lpstr>
      <vt:lpstr>Template press release </vt:lpstr>
      <vt:lpstr>Template press release </vt:lpstr>
      <vt:lpstr>Template press release </vt:lpstr>
      <vt:lpstr>Template press release </vt:lpstr>
      <vt:lpstr>Template press release </vt:lpstr>
      <vt:lpstr>Template press release </vt:lpstr>
      <vt:lpstr>Template press release </vt:lpstr>
      <vt:lpstr>Get in touch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Yuka Morita</dc:creator>
  <cp:lastModifiedBy>Sarah Bowie</cp:lastModifiedBy>
  <cp:revision>5</cp:revision>
  <dcterms:created xsi:type="dcterms:W3CDTF">2023-11-02T12:03:36Z</dcterms:created>
  <dcterms:modified xsi:type="dcterms:W3CDTF">2025-01-09T12:37:42Z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0x0101009346EA0AFDF6BC499D8C850C2B41FE23</vt:lpwstr>
  </property>
  <property fmtid="{D5CDD505-2E9C-101B-9397-08002B2CF9AE}" pid="3" name="MediaServiceImageTags">
    <vt:lpwstr/>
  </property>
  <property fmtid="{D5CDD505-2E9C-101B-9397-08002B2CF9AE}" pid="4" name="Order">
    <vt:r8>5178600</vt:r8>
  </property>
  <property fmtid="{D5CDD505-2E9C-101B-9397-08002B2CF9AE}" pid="5" name="Link">
    <vt:lpwstr>, </vt:lpwstr>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Image">
    <vt:lpwstr>, </vt:lpwstr>
  </property>
  <property fmtid="{D5CDD505-2E9C-101B-9397-08002B2CF9AE}" pid="11" name="_ExtendedDescription">
    <vt:lpwstr/>
  </property>
  <property fmtid="{D5CDD505-2E9C-101B-9397-08002B2CF9AE}" pid="12" name="TriggerFlowInfo">
    <vt:lpwstr/>
  </property>
</Properties>
</file>